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0" r:id="rId2"/>
    <p:sldMasterId id="2147483696" r:id="rId3"/>
    <p:sldMasterId id="2147483708" r:id="rId4"/>
    <p:sldMasterId id="2147483743" r:id="rId5"/>
    <p:sldMasterId id="2147483773" r:id="rId6"/>
    <p:sldMasterId id="2147483791" r:id="rId7"/>
  </p:sldMasterIdLst>
  <p:notesMasterIdLst>
    <p:notesMasterId r:id="rId67"/>
  </p:notesMasterIdLst>
  <p:handoutMasterIdLst>
    <p:handoutMasterId r:id="rId68"/>
  </p:handoutMasterIdLst>
  <p:sldIdLst>
    <p:sldId id="628" r:id="rId8"/>
    <p:sldId id="629" r:id="rId9"/>
    <p:sldId id="645" r:id="rId10"/>
    <p:sldId id="654" r:id="rId11"/>
    <p:sldId id="655" r:id="rId12"/>
    <p:sldId id="656" r:id="rId13"/>
    <p:sldId id="641" r:id="rId14"/>
    <p:sldId id="648" r:id="rId15"/>
    <p:sldId id="649" r:id="rId16"/>
    <p:sldId id="650" r:id="rId17"/>
    <p:sldId id="643" r:id="rId18"/>
    <p:sldId id="652" r:id="rId19"/>
    <p:sldId id="644" r:id="rId20"/>
    <p:sldId id="646" r:id="rId21"/>
    <p:sldId id="642" r:id="rId22"/>
    <p:sldId id="324" r:id="rId23"/>
    <p:sldId id="528" r:id="rId24"/>
    <p:sldId id="605" r:id="rId25"/>
    <p:sldId id="631" r:id="rId26"/>
    <p:sldId id="634" r:id="rId27"/>
    <p:sldId id="637" r:id="rId28"/>
    <p:sldId id="647" r:id="rId29"/>
    <p:sldId id="640" r:id="rId30"/>
    <p:sldId id="651" r:id="rId31"/>
    <p:sldId id="573" r:id="rId32"/>
    <p:sldId id="611" r:id="rId33"/>
    <p:sldId id="612" r:id="rId34"/>
    <p:sldId id="618" r:id="rId35"/>
    <p:sldId id="616" r:id="rId36"/>
    <p:sldId id="617" r:id="rId37"/>
    <p:sldId id="619" r:id="rId38"/>
    <p:sldId id="576" r:id="rId39"/>
    <p:sldId id="582" r:id="rId40"/>
    <p:sldId id="583" r:id="rId41"/>
    <p:sldId id="584" r:id="rId42"/>
    <p:sldId id="585" r:id="rId43"/>
    <p:sldId id="586" r:id="rId44"/>
    <p:sldId id="588" r:id="rId45"/>
    <p:sldId id="322" r:id="rId46"/>
    <p:sldId id="323" r:id="rId47"/>
    <p:sldId id="479" r:id="rId48"/>
    <p:sldId id="466" r:id="rId49"/>
    <p:sldId id="504" r:id="rId50"/>
    <p:sldId id="490" r:id="rId51"/>
    <p:sldId id="491" r:id="rId52"/>
    <p:sldId id="500" r:id="rId53"/>
    <p:sldId id="469" r:id="rId54"/>
    <p:sldId id="501" r:id="rId55"/>
    <p:sldId id="510" r:id="rId56"/>
    <p:sldId id="499" r:id="rId57"/>
    <p:sldId id="522" r:id="rId58"/>
    <p:sldId id="601" r:id="rId59"/>
    <p:sldId id="602" r:id="rId60"/>
    <p:sldId id="603" r:id="rId61"/>
    <p:sldId id="604" r:id="rId62"/>
    <p:sldId id="607" r:id="rId63"/>
    <p:sldId id="609" r:id="rId64"/>
    <p:sldId id="610" r:id="rId65"/>
    <p:sldId id="621"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75" autoAdjust="0"/>
    <p:restoredTop sz="59068" autoAdjust="0"/>
  </p:normalViewPr>
  <p:slideViewPr>
    <p:cSldViewPr snapToGrid="0">
      <p:cViewPr varScale="1">
        <p:scale>
          <a:sx n="72" d="100"/>
          <a:sy n="72" d="100"/>
        </p:scale>
        <p:origin x="449" y="45"/>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EF87A14-CD1B-4C7A-AD2A-E6A5AE47005A}">
      <dgm:prSet phldrT="[Text]" custT="1"/>
      <dgm:spPr/>
      <dgm:t>
        <a:bodyPr/>
        <a:lstStyle/>
        <a:p>
          <a:r>
            <a:rPr lang="en-US" sz="2000" dirty="0"/>
            <a:t>Health Check</a:t>
          </a:r>
        </a:p>
      </dgm:t>
    </dgm:pt>
    <dgm:pt modelId="{A09BE54F-79F5-4681-B28A-9140D3082AA8}" type="parTrans" cxnId="{3527C197-016F-4431-A862-8C4E579A3C78}">
      <dgm:prSet/>
      <dgm:spPr/>
      <dgm:t>
        <a:bodyPr/>
        <a:lstStyle/>
        <a:p>
          <a:endParaRPr lang="en-US" sz="2000"/>
        </a:p>
      </dgm:t>
    </dgm:pt>
    <dgm:pt modelId="{43A4FD19-F269-4C16-AC73-2D096854B3FF}" type="sibTrans" cxnId="{3527C197-016F-4431-A862-8C4E579A3C78}">
      <dgm:prSet/>
      <dgm:spPr/>
      <dgm:t>
        <a:bodyPr/>
        <a:lstStyle/>
        <a:p>
          <a:endParaRPr lang="en-US" sz="2000"/>
        </a:p>
      </dgm:t>
    </dgm:pt>
    <dgm:pt modelId="{7606BCA9-C302-4783-BFBD-2DC518E778CD}">
      <dgm:prSet phldrT="[Text]" custT="1"/>
      <dgm:spPr/>
      <dgm:t>
        <a:bodyPr/>
        <a:lstStyle/>
        <a:p>
          <a:r>
            <a:rPr lang="en-US" sz="2000" dirty="0"/>
            <a:t>Monitor &amp; Optimize</a:t>
          </a:r>
        </a:p>
      </dgm:t>
    </dgm:pt>
    <dgm:pt modelId="{0028FD89-5221-4A08-BB87-C2FA6BE4E51E}" type="parTrans" cxnId="{98680B21-BD29-449C-BACB-F7DFCC4278D3}">
      <dgm:prSet/>
      <dgm:spPr/>
      <dgm:t>
        <a:bodyPr/>
        <a:lstStyle/>
        <a:p>
          <a:endParaRPr lang="en-US" sz="2000"/>
        </a:p>
      </dgm:t>
    </dgm:pt>
    <dgm:pt modelId="{C76DB427-5F76-4C03-B2F4-D396A18A7955}" type="sibTrans" cxnId="{98680B21-BD29-449C-BACB-F7DFCC4278D3}">
      <dgm:prSet/>
      <dgm:spPr/>
      <dgm:t>
        <a:bodyPr/>
        <a:lstStyle/>
        <a:p>
          <a:endParaRPr lang="en-US" sz="2000"/>
        </a:p>
      </dgm:t>
    </dgm:pt>
    <dgm:pt modelId="{7C5F65D0-987A-4547-8956-DEAEB930EF01}">
      <dgm:prSet phldrT="[Text]" custT="1"/>
      <dgm:spPr/>
      <dgm:t>
        <a:bodyPr/>
        <a:lstStyle/>
        <a:p>
          <a:r>
            <a:rPr lang="en-US" sz="2000" dirty="0"/>
            <a:t>Detect &amp; Debug</a:t>
          </a:r>
        </a:p>
      </dgm:t>
    </dgm:pt>
    <dgm:pt modelId="{C79765E4-F24E-4124-B276-6978EC5B6055}" type="parTrans" cxnId="{5AD82AE1-483F-4DCF-8549-E1AE7AF88F67}">
      <dgm:prSet/>
      <dgm:spPr/>
      <dgm:t>
        <a:bodyPr/>
        <a:lstStyle/>
        <a:p>
          <a:endParaRPr lang="en-US"/>
        </a:p>
      </dgm:t>
    </dgm:pt>
    <dgm:pt modelId="{C81B2EF9-E743-4021-95C3-DD07C516F72A}" type="sibTrans" cxnId="{5AD82AE1-483F-4DCF-8549-E1AE7AF88F67}">
      <dgm:prSet/>
      <dgm:spPr/>
      <dgm:t>
        <a:bodyPr/>
        <a:lstStyle/>
        <a:p>
          <a:endParaRPr lang="en-US"/>
        </a:p>
      </dgm:t>
    </dgm:pt>
    <dgm:pt modelId="{CA91E749-730E-4094-B695-0D9F2963D1ED}">
      <dgm:prSet phldrT="[Text]" custT="1"/>
      <dgm:spPr/>
      <dgm:t>
        <a:bodyPr/>
        <a:lstStyle/>
        <a:p>
          <a:r>
            <a:rPr lang="en-US" sz="2000" dirty="0"/>
            <a:t>Data Analytics</a:t>
          </a:r>
        </a:p>
      </dgm:t>
    </dgm:pt>
    <dgm:pt modelId="{B367A802-62F2-467B-B7FB-E5B37E06CF86}" type="parTrans" cxnId="{14337AC6-EC19-46CF-BFEF-B4EB42AF4FCA}">
      <dgm:prSet/>
      <dgm:spPr/>
      <dgm:t>
        <a:bodyPr/>
        <a:lstStyle/>
        <a:p>
          <a:endParaRPr lang="en-US"/>
        </a:p>
      </dgm:t>
    </dgm:pt>
    <dgm:pt modelId="{2224C933-293D-461E-9ECE-774206E35998}" type="sibTrans" cxnId="{14337AC6-EC19-46CF-BFEF-B4EB42AF4FCA}">
      <dgm:prSet/>
      <dgm:spPr/>
      <dgm:t>
        <a:bodyPr/>
        <a:lstStyle/>
        <a:p>
          <a:endParaRPr lang="en-US"/>
        </a:p>
      </dgm:t>
    </dgm:pt>
    <dgm:pt modelId="{0841CD39-4A26-4AA0-9C2A-2566F1D538AF}" type="pres">
      <dgm:prSet presAssocID="{473F8D28-9B24-45F7-82C2-D98FCC74B220}" presName="diagram" presStyleCnt="0">
        <dgm:presLayoutVars>
          <dgm:dir/>
          <dgm:resizeHandles val="exact"/>
        </dgm:presLayoutVars>
      </dgm:prSet>
      <dgm:spPr/>
    </dgm:pt>
    <dgm:pt modelId="{0645E0B4-3376-40A3-98C2-7265730819FB}" type="pres">
      <dgm:prSet presAssocID="{AEF87A14-CD1B-4C7A-AD2A-E6A5AE47005A}" presName="node" presStyleLbl="node1" presStyleIdx="0" presStyleCnt="4" custLinFactNeighborX="0" custLinFactNeighborY="-620">
        <dgm:presLayoutVars>
          <dgm:bulletEnabled val="1"/>
        </dgm:presLayoutVars>
      </dgm:prSet>
      <dgm:spPr/>
    </dgm:pt>
    <dgm:pt modelId="{740435A0-1B4D-4F63-9F7E-638B284A8FF8}" type="pres">
      <dgm:prSet presAssocID="{43A4FD19-F269-4C16-AC73-2D096854B3FF}" presName="sibTrans" presStyleCnt="0"/>
      <dgm:spPr/>
    </dgm:pt>
    <dgm:pt modelId="{01BD7407-6600-49EC-AE01-3BB05AB2888D}" type="pres">
      <dgm:prSet presAssocID="{7606BCA9-C302-4783-BFBD-2DC518E778CD}" presName="node" presStyleLbl="node1" presStyleIdx="1" presStyleCnt="4">
        <dgm:presLayoutVars>
          <dgm:bulletEnabled val="1"/>
        </dgm:presLayoutVars>
      </dgm:prSet>
      <dgm:spPr/>
    </dgm:pt>
    <dgm:pt modelId="{269A08DE-71C5-417B-AD5F-2075A3BC26E4}" type="pres">
      <dgm:prSet presAssocID="{C76DB427-5F76-4C03-B2F4-D396A18A7955}" presName="sibTrans" presStyleCnt="0"/>
      <dgm:spPr/>
    </dgm:pt>
    <dgm:pt modelId="{9148E4B0-2B22-4978-9CF0-F1BF187149D8}" type="pres">
      <dgm:prSet presAssocID="{7C5F65D0-987A-4547-8956-DEAEB930EF01}" presName="node" presStyleLbl="node1" presStyleIdx="2" presStyleCnt="4">
        <dgm:presLayoutVars>
          <dgm:bulletEnabled val="1"/>
        </dgm:presLayoutVars>
      </dgm:prSet>
      <dgm:spPr/>
    </dgm:pt>
    <dgm:pt modelId="{E03CBAD9-5476-47DE-885F-890B17FFC59D}" type="pres">
      <dgm:prSet presAssocID="{C81B2EF9-E743-4021-95C3-DD07C516F72A}" presName="sibTrans" presStyleCnt="0"/>
      <dgm:spPr/>
    </dgm:pt>
    <dgm:pt modelId="{ED078599-38AC-4CC7-A33E-CB36959F71AE}" type="pres">
      <dgm:prSet presAssocID="{CA91E749-730E-4094-B695-0D9F2963D1ED}" presName="node" presStyleLbl="node1" presStyleIdx="3" presStyleCnt="4">
        <dgm:presLayoutVars>
          <dgm:bulletEnabled val="1"/>
        </dgm:presLayoutVars>
      </dgm:prSet>
      <dgm:spPr/>
    </dgm:pt>
  </dgm:ptLst>
  <dgm:cxnLst>
    <dgm:cxn modelId="{98680B21-BD29-449C-BACB-F7DFCC4278D3}" srcId="{473F8D28-9B24-45F7-82C2-D98FCC74B220}" destId="{7606BCA9-C302-4783-BFBD-2DC518E778CD}" srcOrd="1" destOrd="0" parTransId="{0028FD89-5221-4A08-BB87-C2FA6BE4E51E}" sibTransId="{C76DB427-5F76-4C03-B2F4-D396A18A7955}"/>
    <dgm:cxn modelId="{0180E537-8291-4E1F-8F0B-3C14A38D6E83}" type="presOf" srcId="{AEF87A14-CD1B-4C7A-AD2A-E6A5AE47005A}" destId="{0645E0B4-3376-40A3-98C2-7265730819FB}" srcOrd="0" destOrd="0" presId="urn:microsoft.com/office/officeart/2005/8/layout/default"/>
    <dgm:cxn modelId="{7618F15C-726C-42DD-A593-6A1F75945879}" type="presOf" srcId="{7606BCA9-C302-4783-BFBD-2DC518E778CD}" destId="{01BD7407-6600-49EC-AE01-3BB05AB2888D}" srcOrd="0" destOrd="0" presId="urn:microsoft.com/office/officeart/2005/8/layout/default"/>
    <dgm:cxn modelId="{E1240879-126E-487E-95D9-78194CDFE505}" type="presOf" srcId="{473F8D28-9B24-45F7-82C2-D98FCC74B220}" destId="{0841CD39-4A26-4AA0-9C2A-2566F1D538AF}" srcOrd="0" destOrd="0" presId="urn:microsoft.com/office/officeart/2005/8/layout/default"/>
    <dgm:cxn modelId="{4FBA1F7F-A27F-45AA-8C4F-7FFFD864CA26}" type="presOf" srcId="{7C5F65D0-987A-4547-8956-DEAEB930EF01}" destId="{9148E4B0-2B22-4978-9CF0-F1BF187149D8}" srcOrd="0" destOrd="0" presId="urn:microsoft.com/office/officeart/2005/8/layout/default"/>
    <dgm:cxn modelId="{3527C197-016F-4431-A862-8C4E579A3C78}" srcId="{473F8D28-9B24-45F7-82C2-D98FCC74B220}" destId="{AEF87A14-CD1B-4C7A-AD2A-E6A5AE47005A}" srcOrd="0" destOrd="0" parTransId="{A09BE54F-79F5-4681-B28A-9140D3082AA8}" sibTransId="{43A4FD19-F269-4C16-AC73-2D096854B3FF}"/>
    <dgm:cxn modelId="{14337AC6-EC19-46CF-BFEF-B4EB42AF4FCA}" srcId="{473F8D28-9B24-45F7-82C2-D98FCC74B220}" destId="{CA91E749-730E-4094-B695-0D9F2963D1ED}" srcOrd="3" destOrd="0" parTransId="{B367A802-62F2-467B-B7FB-E5B37E06CF86}" sibTransId="{2224C933-293D-461E-9ECE-774206E35998}"/>
    <dgm:cxn modelId="{5AD82AE1-483F-4DCF-8549-E1AE7AF88F67}" srcId="{473F8D28-9B24-45F7-82C2-D98FCC74B220}" destId="{7C5F65D0-987A-4547-8956-DEAEB930EF01}" srcOrd="2" destOrd="0" parTransId="{C79765E4-F24E-4124-B276-6978EC5B6055}" sibTransId="{C81B2EF9-E743-4021-95C3-DD07C516F72A}"/>
    <dgm:cxn modelId="{CB550BE7-92DB-4D12-86A8-76661CBEA7A5}" type="presOf" srcId="{CA91E749-730E-4094-B695-0D9F2963D1ED}" destId="{ED078599-38AC-4CC7-A33E-CB36959F71AE}" srcOrd="0" destOrd="0" presId="urn:microsoft.com/office/officeart/2005/8/layout/default"/>
    <dgm:cxn modelId="{C2B9C0E9-77DC-4F07-B583-A5A12A74B4C1}" type="presParOf" srcId="{0841CD39-4A26-4AA0-9C2A-2566F1D538AF}" destId="{0645E0B4-3376-40A3-98C2-7265730819FB}" srcOrd="0" destOrd="0" presId="urn:microsoft.com/office/officeart/2005/8/layout/default"/>
    <dgm:cxn modelId="{EAA22A8F-5F5E-494B-84A9-868AFB286932}" type="presParOf" srcId="{0841CD39-4A26-4AA0-9C2A-2566F1D538AF}" destId="{740435A0-1B4D-4F63-9F7E-638B284A8FF8}" srcOrd="1" destOrd="0" presId="urn:microsoft.com/office/officeart/2005/8/layout/default"/>
    <dgm:cxn modelId="{89F538E3-EA41-4571-AF97-7D1D61D54886}" type="presParOf" srcId="{0841CD39-4A26-4AA0-9C2A-2566F1D538AF}" destId="{01BD7407-6600-49EC-AE01-3BB05AB2888D}" srcOrd="2" destOrd="0" presId="urn:microsoft.com/office/officeart/2005/8/layout/default"/>
    <dgm:cxn modelId="{00C9BB48-A5D3-488B-8D8E-1051FC5410BD}" type="presParOf" srcId="{0841CD39-4A26-4AA0-9C2A-2566F1D538AF}" destId="{269A08DE-71C5-417B-AD5F-2075A3BC26E4}" srcOrd="3" destOrd="0" presId="urn:microsoft.com/office/officeart/2005/8/layout/default"/>
    <dgm:cxn modelId="{3FE7909B-2FCE-42F4-BF13-5247AAEEA0C0}" type="presParOf" srcId="{0841CD39-4A26-4AA0-9C2A-2566F1D538AF}" destId="{9148E4B0-2B22-4978-9CF0-F1BF187149D8}" srcOrd="4" destOrd="0" presId="urn:microsoft.com/office/officeart/2005/8/layout/default"/>
    <dgm:cxn modelId="{B35BA3BC-D94E-4CC9-A705-69E237DC158C}" type="presParOf" srcId="{0841CD39-4A26-4AA0-9C2A-2566F1D538AF}" destId="{E03CBAD9-5476-47DE-885F-890B17FFC59D}" srcOrd="5" destOrd="0" presId="urn:microsoft.com/office/officeart/2005/8/layout/default"/>
    <dgm:cxn modelId="{F82D345F-81F7-494D-A26A-73691C7D60FD}" type="presParOf" srcId="{0841CD39-4A26-4AA0-9C2A-2566F1D538AF}" destId="{ED078599-38AC-4CC7-A33E-CB36959F71AE}"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C6C38C4-CBF8-4F1B-A426-F11B739C6B4C}">
      <dgm:prSet phldrT="[Text]" custT="1"/>
      <dgm:spPr/>
      <dgm:t>
        <a:bodyPr/>
        <a:lstStyle/>
        <a:p>
          <a:r>
            <a:rPr lang="en-US" sz="2000" dirty="0"/>
            <a:t>Take  Actions</a:t>
          </a:r>
        </a:p>
      </dgm:t>
    </dgm:pt>
    <dgm:pt modelId="{AA95B964-C624-4251-9A3A-CB52B0C2180A}" type="parTrans" cxnId="{EDEED619-FA9C-4873-9A73-FAE5E67BD5A7}">
      <dgm:prSet/>
      <dgm:spPr/>
      <dgm:t>
        <a:bodyPr/>
        <a:lstStyle/>
        <a:p>
          <a:endParaRPr lang="en-US" sz="2000"/>
        </a:p>
      </dgm:t>
    </dgm:pt>
    <dgm:pt modelId="{7022702F-478F-4B60-BF4C-318E5F52F08A}" type="sibTrans" cxnId="{EDEED619-FA9C-4873-9A73-FAE5E67BD5A7}">
      <dgm:prSet/>
      <dgm:spPr/>
      <dgm:t>
        <a:bodyPr/>
        <a:lstStyle/>
        <a:p>
          <a:endParaRPr lang="en-US" sz="2000"/>
        </a:p>
      </dgm:t>
    </dgm:pt>
    <dgm:pt modelId="{E7E7CB74-77D2-4279-BD26-5F6281F2F861}">
      <dgm:prSet phldrT="[Text]" custT="1"/>
      <dgm:spPr/>
      <dgm:t>
        <a:bodyPr/>
        <a:lstStyle/>
        <a:p>
          <a:r>
            <a:rPr lang="en-US" sz="2000" dirty="0"/>
            <a:t>Export &amp; Correlate</a:t>
          </a:r>
        </a:p>
      </dgm:t>
    </dgm:pt>
    <dgm:pt modelId="{A3FC83BA-0267-4E55-B825-DE0F7B0A81E8}" type="sibTrans" cxnId="{52D78533-16AB-4C5C-8934-CA5166598391}">
      <dgm:prSet/>
      <dgm:spPr/>
      <dgm:t>
        <a:bodyPr/>
        <a:lstStyle/>
        <a:p>
          <a:endParaRPr lang="en-US" sz="2000"/>
        </a:p>
      </dgm:t>
    </dgm:pt>
    <dgm:pt modelId="{68ECEDFF-AA23-48AE-A3A3-889D274934D7}" type="parTrans" cxnId="{52D78533-16AB-4C5C-8934-CA5166598391}">
      <dgm:prSet/>
      <dgm:spPr/>
      <dgm:t>
        <a:bodyPr/>
        <a:lstStyle/>
        <a:p>
          <a:endParaRPr lang="en-US" sz="2000"/>
        </a:p>
      </dgm:t>
    </dgm:pt>
    <dgm:pt modelId="{FC113269-521D-4F5E-9C28-A5C23380EC98}">
      <dgm:prSet phldrT="[Text]" custT="1"/>
      <dgm:spPr/>
      <dgm:t>
        <a:bodyPr/>
        <a:lstStyle/>
        <a:p>
          <a:r>
            <a:rPr lang="en-US" sz="2000" dirty="0"/>
            <a:t>DevOps Workflows</a:t>
          </a:r>
        </a:p>
      </dgm:t>
    </dgm:pt>
    <dgm:pt modelId="{443BDDDB-B3A3-4BB1-983E-83E2CAAACFB2}" type="sibTrans" cxnId="{F9977D25-97C7-42A6-BF76-E2A431B8D631}">
      <dgm:prSet/>
      <dgm:spPr/>
      <dgm:t>
        <a:bodyPr/>
        <a:lstStyle/>
        <a:p>
          <a:endParaRPr lang="en-US" sz="2000"/>
        </a:p>
      </dgm:t>
    </dgm:pt>
    <dgm:pt modelId="{740A5BDD-38B0-4BA6-81E3-596B3D057901}" type="parTrans" cxnId="{F9977D25-97C7-42A6-BF76-E2A431B8D631}">
      <dgm:prSet/>
      <dgm:spPr/>
      <dgm:t>
        <a:bodyPr/>
        <a:lstStyle/>
        <a:p>
          <a:endParaRPr lang="en-US" sz="2000"/>
        </a:p>
      </dgm:t>
    </dgm:pt>
    <dgm:pt modelId="{2173BF89-492F-4970-BB08-3DF68BB1E2F4}">
      <dgm:prSet phldrT="[Text]" custT="1"/>
      <dgm:spPr/>
      <dgm:t>
        <a:bodyPr/>
        <a:lstStyle/>
        <a:p>
          <a:r>
            <a:rPr lang="en-US" sz="2000" dirty="0"/>
            <a:t>Customer Insights</a:t>
          </a:r>
        </a:p>
      </dgm:t>
    </dgm:pt>
    <dgm:pt modelId="{078AED14-1D1D-4F04-9D9F-95F6098E9DC7}" type="parTrans" cxnId="{DD5C2B6A-4B57-474C-BEF3-70EB677B6633}">
      <dgm:prSet/>
      <dgm:spPr/>
      <dgm:t>
        <a:bodyPr/>
        <a:lstStyle/>
        <a:p>
          <a:endParaRPr lang="en-US" sz="2000"/>
        </a:p>
      </dgm:t>
    </dgm:pt>
    <dgm:pt modelId="{FADC5B1E-B857-42CD-8234-89F50D0D4030}" type="sibTrans" cxnId="{DD5C2B6A-4B57-474C-BEF3-70EB677B6633}">
      <dgm:prSet/>
      <dgm:spPr/>
      <dgm:t>
        <a:bodyPr/>
        <a:lstStyle/>
        <a:p>
          <a:endParaRPr lang="en-US" sz="2000"/>
        </a:p>
      </dgm:t>
    </dgm:pt>
    <dgm:pt modelId="{0841CD39-4A26-4AA0-9C2A-2566F1D538AF}" type="pres">
      <dgm:prSet presAssocID="{473F8D28-9B24-45F7-82C2-D98FCC74B220}" presName="diagram" presStyleCnt="0">
        <dgm:presLayoutVars>
          <dgm:dir/>
          <dgm:resizeHandles val="exact"/>
        </dgm:presLayoutVars>
      </dgm:prSet>
      <dgm:spPr/>
    </dgm:pt>
    <dgm:pt modelId="{F3820D46-0FEA-4B16-823A-EE57A0B7F217}" type="pres">
      <dgm:prSet presAssocID="{AC6C38C4-CBF8-4F1B-A426-F11B739C6B4C}" presName="node" presStyleLbl="node1" presStyleIdx="0" presStyleCnt="4">
        <dgm:presLayoutVars>
          <dgm:bulletEnabled val="1"/>
        </dgm:presLayoutVars>
      </dgm:prSet>
      <dgm:spPr/>
    </dgm:pt>
    <dgm:pt modelId="{08DD9495-EF8F-4649-B243-6300CF01679C}" type="pres">
      <dgm:prSet presAssocID="{7022702F-478F-4B60-BF4C-318E5F52F08A}" presName="sibTrans" presStyleCnt="0"/>
      <dgm:spPr/>
    </dgm:pt>
    <dgm:pt modelId="{1443D666-4A2B-4056-85CE-D842A38B160C}" type="pres">
      <dgm:prSet presAssocID="{2173BF89-492F-4970-BB08-3DF68BB1E2F4}" presName="node" presStyleLbl="node1" presStyleIdx="1" presStyleCnt="4">
        <dgm:presLayoutVars>
          <dgm:bulletEnabled val="1"/>
        </dgm:presLayoutVars>
      </dgm:prSet>
      <dgm:spPr/>
    </dgm:pt>
    <dgm:pt modelId="{B600E667-8FB0-4050-95EF-A0E557760378}" type="pres">
      <dgm:prSet presAssocID="{FADC5B1E-B857-42CD-8234-89F50D0D4030}" presName="sibTrans" presStyleCnt="0"/>
      <dgm:spPr/>
    </dgm:pt>
    <dgm:pt modelId="{830675DB-577B-46EE-9C0E-06640DC020B0}" type="pres">
      <dgm:prSet presAssocID="{FC113269-521D-4F5E-9C28-A5C23380EC98}" presName="node" presStyleLbl="node1" presStyleIdx="2" presStyleCnt="4">
        <dgm:presLayoutVars>
          <dgm:bulletEnabled val="1"/>
        </dgm:presLayoutVars>
      </dgm:prSet>
      <dgm:spPr/>
    </dgm:pt>
    <dgm:pt modelId="{B2B19356-2CC9-406F-9194-B4787FF831F7}" type="pres">
      <dgm:prSet presAssocID="{443BDDDB-B3A3-4BB1-983E-83E2CAAACFB2}" presName="sibTrans" presStyleCnt="0"/>
      <dgm:spPr/>
    </dgm:pt>
    <dgm:pt modelId="{3E5624FC-8C14-47DA-A1DC-6DBEF1F5BB5A}" type="pres">
      <dgm:prSet presAssocID="{E7E7CB74-77D2-4279-BD26-5F6281F2F861}" presName="node" presStyleLbl="node1" presStyleIdx="3" presStyleCnt="4">
        <dgm:presLayoutVars>
          <dgm:bulletEnabled val="1"/>
        </dgm:presLayoutVars>
      </dgm:prSet>
      <dgm:spPr/>
    </dgm:pt>
  </dgm:ptLst>
  <dgm:cxnLst>
    <dgm:cxn modelId="{8111640A-2844-4029-A509-9769482F7794}" type="presOf" srcId="{2173BF89-492F-4970-BB08-3DF68BB1E2F4}" destId="{1443D666-4A2B-4056-85CE-D842A38B160C}" srcOrd="0" destOrd="0" presId="urn:microsoft.com/office/officeart/2005/8/layout/default"/>
    <dgm:cxn modelId="{EDEED619-FA9C-4873-9A73-FAE5E67BD5A7}" srcId="{473F8D28-9B24-45F7-82C2-D98FCC74B220}" destId="{AC6C38C4-CBF8-4F1B-A426-F11B739C6B4C}" srcOrd="0" destOrd="0" parTransId="{AA95B964-C624-4251-9A3A-CB52B0C2180A}" sibTransId="{7022702F-478F-4B60-BF4C-318E5F52F08A}"/>
    <dgm:cxn modelId="{F9977D25-97C7-42A6-BF76-E2A431B8D631}" srcId="{473F8D28-9B24-45F7-82C2-D98FCC74B220}" destId="{FC113269-521D-4F5E-9C28-A5C23380EC98}" srcOrd="2" destOrd="0" parTransId="{740A5BDD-38B0-4BA6-81E3-596B3D057901}" sibTransId="{443BDDDB-B3A3-4BB1-983E-83E2CAAACFB2}"/>
    <dgm:cxn modelId="{015A9626-F1A8-4FA9-A799-2F3D14EEC3EA}" type="presOf" srcId="{FC113269-521D-4F5E-9C28-A5C23380EC98}" destId="{830675DB-577B-46EE-9C0E-06640DC020B0}" srcOrd="0" destOrd="0" presId="urn:microsoft.com/office/officeart/2005/8/layout/default"/>
    <dgm:cxn modelId="{52D78533-16AB-4C5C-8934-CA5166598391}" srcId="{473F8D28-9B24-45F7-82C2-D98FCC74B220}" destId="{E7E7CB74-77D2-4279-BD26-5F6281F2F861}" srcOrd="3" destOrd="0" parTransId="{68ECEDFF-AA23-48AE-A3A3-889D274934D7}" sibTransId="{A3FC83BA-0267-4E55-B825-DE0F7B0A81E8}"/>
    <dgm:cxn modelId="{5540BA3A-12EA-48CE-80AA-3CCEBFC40EEE}" type="presOf" srcId="{E7E7CB74-77D2-4279-BD26-5F6281F2F861}" destId="{3E5624FC-8C14-47DA-A1DC-6DBEF1F5BB5A}" srcOrd="0" destOrd="0" presId="urn:microsoft.com/office/officeart/2005/8/layout/default"/>
    <dgm:cxn modelId="{DD5C2B6A-4B57-474C-BEF3-70EB677B6633}" srcId="{473F8D28-9B24-45F7-82C2-D98FCC74B220}" destId="{2173BF89-492F-4970-BB08-3DF68BB1E2F4}" srcOrd="1" destOrd="0" parTransId="{078AED14-1D1D-4F04-9D9F-95F6098E9DC7}" sibTransId="{FADC5B1E-B857-42CD-8234-89F50D0D4030}"/>
    <dgm:cxn modelId="{DEBA99A4-4CB1-4ABB-9DA0-AAE02DAED69F}" type="presOf" srcId="{AC6C38C4-CBF8-4F1B-A426-F11B739C6B4C}" destId="{F3820D46-0FEA-4B16-823A-EE57A0B7F217}" srcOrd="0" destOrd="0" presId="urn:microsoft.com/office/officeart/2005/8/layout/default"/>
    <dgm:cxn modelId="{7E1047F4-F481-4DE6-B176-38E12C0D062E}" type="presOf" srcId="{473F8D28-9B24-45F7-82C2-D98FCC74B220}" destId="{0841CD39-4A26-4AA0-9C2A-2566F1D538AF}" srcOrd="0" destOrd="0" presId="urn:microsoft.com/office/officeart/2005/8/layout/default"/>
    <dgm:cxn modelId="{B17DDEBE-2B6B-4F22-9B90-DA8009BC1B68}" type="presParOf" srcId="{0841CD39-4A26-4AA0-9C2A-2566F1D538AF}" destId="{F3820D46-0FEA-4B16-823A-EE57A0B7F217}" srcOrd="0" destOrd="0" presId="urn:microsoft.com/office/officeart/2005/8/layout/default"/>
    <dgm:cxn modelId="{FEDCA40B-FC51-450B-A15E-5ECAE3565E19}" type="presParOf" srcId="{0841CD39-4A26-4AA0-9C2A-2566F1D538AF}" destId="{08DD9495-EF8F-4649-B243-6300CF01679C}" srcOrd="1" destOrd="0" presId="urn:microsoft.com/office/officeart/2005/8/layout/default"/>
    <dgm:cxn modelId="{E8F0ECC4-24B2-4B15-9513-645A411A3914}" type="presParOf" srcId="{0841CD39-4A26-4AA0-9C2A-2566F1D538AF}" destId="{1443D666-4A2B-4056-85CE-D842A38B160C}" srcOrd="2" destOrd="0" presId="urn:microsoft.com/office/officeart/2005/8/layout/default"/>
    <dgm:cxn modelId="{AC070A01-779A-4AAC-BDE5-8D0BE4F6C506}" type="presParOf" srcId="{0841CD39-4A26-4AA0-9C2A-2566F1D538AF}" destId="{B600E667-8FB0-4050-95EF-A0E557760378}" srcOrd="3" destOrd="0" presId="urn:microsoft.com/office/officeart/2005/8/layout/default"/>
    <dgm:cxn modelId="{5150B5A5-B282-4D71-BCD1-8D797ADD48DD}" type="presParOf" srcId="{0841CD39-4A26-4AA0-9C2A-2566F1D538AF}" destId="{830675DB-577B-46EE-9C0E-06640DC020B0}" srcOrd="4" destOrd="0" presId="urn:microsoft.com/office/officeart/2005/8/layout/default"/>
    <dgm:cxn modelId="{3E3AD04A-5139-4426-B7DE-31C30F21AA3B}" type="presParOf" srcId="{0841CD39-4A26-4AA0-9C2A-2566F1D538AF}" destId="{B2B19356-2CC9-406F-9194-B4787FF831F7}" srcOrd="5" destOrd="0" presId="urn:microsoft.com/office/officeart/2005/8/layout/default"/>
    <dgm:cxn modelId="{5AA6D342-7032-49ED-9B12-AFD8CCE24731}" type="presParOf" srcId="{0841CD39-4A26-4AA0-9C2A-2566F1D538AF}" destId="{3E5624FC-8C14-47DA-A1DC-6DBEF1F5BB5A}"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5E0B4-3376-40A3-98C2-7265730819FB}">
      <dsp:nvSpPr>
        <dsp:cNvPr id="0" name=""/>
        <dsp:cNvSpPr/>
      </dsp:nvSpPr>
      <dsp:spPr>
        <a:xfrm>
          <a:off x="0" y="342376"/>
          <a:ext cx="1507787" cy="904672"/>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Health Check</a:t>
          </a:r>
        </a:p>
      </dsp:txBody>
      <dsp:txXfrm>
        <a:off x="0" y="342376"/>
        <a:ext cx="1507787" cy="904672"/>
      </dsp:txXfrm>
    </dsp:sp>
    <dsp:sp modelId="{01BD7407-6600-49EC-AE01-3BB05AB2888D}">
      <dsp:nvSpPr>
        <dsp:cNvPr id="0" name=""/>
        <dsp:cNvSpPr/>
      </dsp:nvSpPr>
      <dsp:spPr>
        <a:xfrm>
          <a:off x="0" y="1403436"/>
          <a:ext cx="1507787" cy="904672"/>
        </a:xfrm>
        <a:prstGeom prst="rect">
          <a:avLst/>
        </a:prstGeom>
        <a:solidFill>
          <a:schemeClr val="accent3">
            <a:hueOff val="4320077"/>
            <a:satOff val="33333"/>
            <a:lumOff val="-5229"/>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Monitor &amp; Optimize</a:t>
          </a:r>
        </a:p>
      </dsp:txBody>
      <dsp:txXfrm>
        <a:off x="0" y="1403436"/>
        <a:ext cx="1507787" cy="904672"/>
      </dsp:txXfrm>
    </dsp:sp>
    <dsp:sp modelId="{9148E4B0-2B22-4978-9CF0-F1BF187149D8}">
      <dsp:nvSpPr>
        <dsp:cNvPr id="0" name=""/>
        <dsp:cNvSpPr/>
      </dsp:nvSpPr>
      <dsp:spPr>
        <a:xfrm>
          <a:off x="0" y="2458887"/>
          <a:ext cx="1507787" cy="904672"/>
        </a:xfrm>
        <a:prstGeom prst="rect">
          <a:avLst/>
        </a:prstGeom>
        <a:solidFill>
          <a:schemeClr val="accent3">
            <a:hueOff val="8640154"/>
            <a:satOff val="66667"/>
            <a:lumOff val="-1045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Detect &amp; Debug</a:t>
          </a:r>
        </a:p>
      </dsp:txBody>
      <dsp:txXfrm>
        <a:off x="0" y="2458887"/>
        <a:ext cx="1507787" cy="904672"/>
      </dsp:txXfrm>
    </dsp:sp>
    <dsp:sp modelId="{ED078599-38AC-4CC7-A33E-CB36959F71AE}">
      <dsp:nvSpPr>
        <dsp:cNvPr id="0" name=""/>
        <dsp:cNvSpPr/>
      </dsp:nvSpPr>
      <dsp:spPr>
        <a:xfrm>
          <a:off x="0" y="3514338"/>
          <a:ext cx="1507787" cy="904672"/>
        </a:xfrm>
        <a:prstGeom prst="rect">
          <a:avLst/>
        </a:prstGeom>
        <a:solidFill>
          <a:schemeClr val="accent3">
            <a:hueOff val="12960231"/>
            <a:satOff val="100000"/>
            <a:lumOff val="-1568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Analytics</a:t>
          </a:r>
        </a:p>
      </dsp:txBody>
      <dsp:txXfrm>
        <a:off x="0" y="3514338"/>
        <a:ext cx="1507787" cy="904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20D46-0FEA-4B16-823A-EE57A0B7F217}">
      <dsp:nvSpPr>
        <dsp:cNvPr id="0" name=""/>
        <dsp:cNvSpPr/>
      </dsp:nvSpPr>
      <dsp:spPr>
        <a:xfrm>
          <a:off x="0" y="329229"/>
          <a:ext cx="1521680" cy="913008"/>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Take  Actions</a:t>
          </a:r>
        </a:p>
      </dsp:txBody>
      <dsp:txXfrm>
        <a:off x="0" y="329229"/>
        <a:ext cx="1521680" cy="913008"/>
      </dsp:txXfrm>
    </dsp:sp>
    <dsp:sp modelId="{1443D666-4A2B-4056-85CE-D842A38B160C}">
      <dsp:nvSpPr>
        <dsp:cNvPr id="0" name=""/>
        <dsp:cNvSpPr/>
      </dsp:nvSpPr>
      <dsp:spPr>
        <a:xfrm>
          <a:off x="0" y="1394406"/>
          <a:ext cx="1521680" cy="913008"/>
        </a:xfrm>
        <a:prstGeom prst="rect">
          <a:avLst/>
        </a:prstGeom>
        <a:solidFill>
          <a:schemeClr val="accent3">
            <a:hueOff val="4320077"/>
            <a:satOff val="33333"/>
            <a:lumOff val="-5229"/>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Customer Insights</a:t>
          </a:r>
        </a:p>
      </dsp:txBody>
      <dsp:txXfrm>
        <a:off x="0" y="1394406"/>
        <a:ext cx="1521680" cy="913008"/>
      </dsp:txXfrm>
    </dsp:sp>
    <dsp:sp modelId="{830675DB-577B-46EE-9C0E-06640DC020B0}">
      <dsp:nvSpPr>
        <dsp:cNvPr id="0" name=""/>
        <dsp:cNvSpPr/>
      </dsp:nvSpPr>
      <dsp:spPr>
        <a:xfrm>
          <a:off x="0" y="2459582"/>
          <a:ext cx="1521680" cy="913008"/>
        </a:xfrm>
        <a:prstGeom prst="rect">
          <a:avLst/>
        </a:prstGeom>
        <a:solidFill>
          <a:schemeClr val="accent3">
            <a:hueOff val="8640154"/>
            <a:satOff val="66667"/>
            <a:lumOff val="-1045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DevOps Workflows</a:t>
          </a:r>
        </a:p>
      </dsp:txBody>
      <dsp:txXfrm>
        <a:off x="0" y="2459582"/>
        <a:ext cx="1521680" cy="913008"/>
      </dsp:txXfrm>
    </dsp:sp>
    <dsp:sp modelId="{3E5624FC-8C14-47DA-A1DC-6DBEF1F5BB5A}">
      <dsp:nvSpPr>
        <dsp:cNvPr id="0" name=""/>
        <dsp:cNvSpPr/>
      </dsp:nvSpPr>
      <dsp:spPr>
        <a:xfrm>
          <a:off x="0" y="3524758"/>
          <a:ext cx="1521680" cy="913008"/>
        </a:xfrm>
        <a:prstGeom prst="rect">
          <a:avLst/>
        </a:prstGeom>
        <a:solidFill>
          <a:schemeClr val="accent3">
            <a:hueOff val="12960231"/>
            <a:satOff val="100000"/>
            <a:lumOff val="-1568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Export &amp; Correlate</a:t>
          </a:r>
        </a:p>
      </dsp:txBody>
      <dsp:txXfrm>
        <a:off x="0" y="3524758"/>
        <a:ext cx="1521680" cy="91300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2/15/2018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2/15/2018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azure.microsoft.com/documentation/services/log-analytics" TargetMode="External"/><Relationship Id="rId7" Type="http://schemas.openxmlformats.org/officeDocument/2006/relationships/hyperlink" Target="https://docs.microsoft.com/en-us/azure/log-analytics/log-analytics-data-collector-api"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docs.microsoft.com/en-us/azure/log-analytics/log-analytics-azure-storage" TargetMode="External"/><Relationship Id="rId5" Type="http://schemas.openxmlformats.org/officeDocument/2006/relationships/hyperlink" Target="https://docs.microsoft.com/en-us/azure/log-analytics/log-analytics-linux-agents" TargetMode="External"/><Relationship Id="rId4" Type="http://schemas.openxmlformats.org/officeDocument/2006/relationships/hyperlink" Target="https://docs.microsoft.com/en-us/azure/log-analytics/log-analytics-windows-agents" TargetMode="Externa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get-starte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035771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2/15/2018 2:01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718247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11</a:t>
            </a:fld>
            <a:endParaRPr lang="en-US"/>
          </a:p>
        </p:txBody>
      </p:sp>
    </p:spTree>
    <p:extLst>
      <p:ext uri="{BB962C8B-B14F-4D97-AF65-F5344CB8AC3E}">
        <p14:creationId xmlns:p14="http://schemas.microsoft.com/office/powerpoint/2010/main" val="2895097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through the investments of what MSFT/Azure sees as important for enterprise cloud management platform</a:t>
            </a:r>
          </a:p>
          <a:p>
            <a:pPr lvl="0"/>
            <a:r>
              <a:rPr lang="en-US"/>
              <a:t>The combination together is powerful. Truly integrated capabilities SaaS management and security.</a:t>
            </a:r>
          </a:p>
          <a:p>
            <a:pPr lvl="0"/>
            <a:r>
              <a:rPr lang="en-US"/>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r>
              <a:rPr lang="en-US" b="1"/>
              <a:t>Native Security and Management in Azure</a:t>
            </a:r>
            <a:endParaRPr lang="en-US"/>
          </a:p>
          <a:p>
            <a:pPr lvl="1"/>
            <a:r>
              <a:rPr lang="en-US"/>
              <a:t>Enterprise grade capabilities natively from the cloud provider Azure</a:t>
            </a:r>
          </a:p>
          <a:p>
            <a:pPr lvl="1"/>
            <a:r>
              <a:rPr lang="en-US"/>
              <a:t>Integrated and interconnected across data and experiences</a:t>
            </a:r>
          </a:p>
          <a:p>
            <a:pPr lvl="1"/>
            <a:r>
              <a:rPr lang="en-US"/>
              <a:t>Management capabilities included with the flexibility to increase or choose 3</a:t>
            </a:r>
            <a:r>
              <a:rPr lang="en-US" baseline="30000"/>
              <a:t>rd</a:t>
            </a:r>
            <a:r>
              <a:rPr lang="en-US"/>
              <a:t> party</a:t>
            </a:r>
          </a:p>
          <a:p>
            <a:pPr lvl="0"/>
            <a:endParaRPr lang="en-US"/>
          </a:p>
          <a:p>
            <a:pPr lvl="0"/>
            <a:r>
              <a:rPr lang="en-US"/>
              <a:t>Can make the point that for those familiar with OMS these were the foundation for what we now have natively within Azure.</a:t>
            </a:r>
          </a:p>
          <a:p>
            <a:endParaRPr lang="en-US"/>
          </a:p>
          <a:p>
            <a:r>
              <a:rPr lang="en-US"/>
              <a:t>5 main areas:</a:t>
            </a:r>
          </a:p>
          <a:p>
            <a:pPr marL="232943" indent="-232943">
              <a:buAutoNum type="arabicPeriod"/>
            </a:pPr>
            <a:r>
              <a:rPr lang="en-US" b="1"/>
              <a:t>Secure: </a:t>
            </a:r>
            <a:r>
              <a:rPr lang="en-US"/>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a:t>Protect: </a:t>
            </a:r>
            <a:r>
              <a:rPr lang="en-US"/>
              <a:t>Your VMs and applications in the cloud need to be backed up and protected in the event of data loss. With disaster recovery from on-prem to the cloud, or from one cloud to another, you can avoid downtime and keep your applications up and running.</a:t>
            </a:r>
          </a:p>
          <a:p>
            <a:pPr marL="232943" indent="-232943">
              <a:buAutoNum type="arabicPeriod"/>
            </a:pPr>
            <a:r>
              <a:rPr lang="en-US" b="1"/>
              <a:t>Monitor: </a:t>
            </a:r>
            <a:r>
              <a:rPr lang="en-US"/>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a:t>Configure: </a:t>
            </a:r>
            <a:r>
              <a:rPr lang="en-US"/>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a:t>Govern: </a:t>
            </a:r>
            <a:r>
              <a:rPr lang="en-US" b="0"/>
              <a:t>Many customers need a way to look across cloud resources to assess and enforce enterprise-wide standards and policy compliance for security and management. In addition, they need to manage and monitor costs for the cloud. We recently acquired Cloudyn, a multi-cloud cost management solution to help our customers with this challenge. </a:t>
            </a:r>
            <a:endParaRPr lang="en-US" b="1"/>
          </a:p>
          <a:p>
            <a:endParaRPr lang="en-US"/>
          </a:p>
          <a:p>
            <a:endParaRPr lang="en-US"/>
          </a:p>
        </p:txBody>
      </p:sp>
      <p:sp>
        <p:nvSpPr>
          <p:cNvPr id="4" name="Slide Number Placeholder 3"/>
          <p:cNvSpPr>
            <a:spLocks noGrp="1"/>
          </p:cNvSpPr>
          <p:nvPr>
            <p:ph type="sldNum" sz="quarter" idx="10"/>
          </p:nvPr>
        </p:nvSpPr>
        <p:spPr/>
        <p:txBody>
          <a:bodyPr/>
          <a:lstStyle/>
          <a:p>
            <a:fld id="{7EF46881-0CD0-4730-B19B-096431EF232C}" type="slidenum">
              <a:rPr lang="en-US" smtClean="0"/>
              <a:t>12</a:t>
            </a:fld>
            <a:endParaRPr lang="en-US"/>
          </a:p>
        </p:txBody>
      </p:sp>
    </p:spTree>
    <p:extLst>
      <p:ext uri="{BB962C8B-B14F-4D97-AF65-F5344CB8AC3E}">
        <p14:creationId xmlns:p14="http://schemas.microsoft.com/office/powerpoint/2010/main" val="10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https://docs.microsoft.com/en-us/azure/security-center/security-center-intro</a:t>
            </a:r>
          </a:p>
          <a:p>
            <a:r>
              <a:rPr lang="en-US" sz="1200" b="1" i="0" u="none" strike="noStrike" kern="1200" dirty="0">
                <a:solidFill>
                  <a:schemeClr val="tx1"/>
                </a:solidFill>
                <a:effectLst/>
                <a:latin typeface="+mn-lt"/>
                <a:ea typeface="+mn-ea"/>
                <a:cs typeface="+mn-cs"/>
              </a:rPr>
              <a:t>Centralized policy management</a:t>
            </a:r>
            <a:r>
              <a:rPr lang="en-US" sz="1200" b="0" i="0" u="none" strike="noStrike"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u="none" strike="noStrike" kern="1200" dirty="0">
                <a:solidFill>
                  <a:schemeClr val="tx1"/>
                </a:solidFill>
                <a:effectLst/>
                <a:latin typeface="+mn-lt"/>
                <a:ea typeface="+mn-ea"/>
                <a:cs typeface="+mn-cs"/>
              </a:rPr>
              <a:t>Continuous security assessment</a:t>
            </a:r>
            <a:r>
              <a:rPr lang="en-US" sz="1200" b="0" i="0" u="none" strike="noStrike" kern="1200" dirty="0">
                <a:solidFill>
                  <a:schemeClr val="tx1"/>
                </a:solidFill>
                <a:effectLst/>
                <a:latin typeface="+mn-lt"/>
                <a:ea typeface="+mn-ea"/>
                <a:cs typeface="+mn-cs"/>
              </a:rPr>
              <a:t> – Monitor the security of machines, networks, storage and data services, and applications to discover potential security issues.</a:t>
            </a:r>
          </a:p>
          <a:p>
            <a:r>
              <a:rPr lang="en-US" sz="1200" b="1" i="0" u="none" strike="noStrike" kern="1200" dirty="0">
                <a:solidFill>
                  <a:schemeClr val="tx1"/>
                </a:solidFill>
                <a:effectLst/>
                <a:latin typeface="+mn-lt"/>
                <a:ea typeface="+mn-ea"/>
                <a:cs typeface="+mn-cs"/>
              </a:rPr>
              <a:t>Actionable recommendations</a:t>
            </a:r>
            <a:r>
              <a:rPr lang="en-US" sz="1200" b="0" i="0" u="none" strike="noStrike"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u="none" strike="noStrike" kern="1200" dirty="0">
                <a:solidFill>
                  <a:schemeClr val="tx1"/>
                </a:solidFill>
                <a:effectLst/>
                <a:latin typeface="+mn-lt"/>
                <a:ea typeface="+mn-ea"/>
                <a:cs typeface="+mn-cs"/>
              </a:rPr>
              <a:t>Advanced cloud defenses</a:t>
            </a:r>
            <a:r>
              <a:rPr lang="en-US" sz="1200" b="0" i="0" u="none" strike="noStrike" kern="1200" dirty="0">
                <a:solidFill>
                  <a:schemeClr val="tx1"/>
                </a:solidFill>
                <a:effectLst/>
                <a:latin typeface="+mn-lt"/>
                <a:ea typeface="+mn-ea"/>
                <a:cs typeface="+mn-cs"/>
              </a:rPr>
              <a:t> – Reduce threats with just in time access to management ports and whitelisting to control applications running on your VMs.</a:t>
            </a:r>
          </a:p>
          <a:p>
            <a:r>
              <a:rPr lang="en-US" sz="1200" b="1" i="0" u="none" strike="noStrike" kern="1200" dirty="0">
                <a:solidFill>
                  <a:schemeClr val="tx1"/>
                </a:solidFill>
                <a:effectLst/>
                <a:latin typeface="+mn-lt"/>
                <a:ea typeface="+mn-ea"/>
                <a:cs typeface="+mn-cs"/>
              </a:rPr>
              <a:t>Prioritized alerts and incidents</a:t>
            </a:r>
            <a:r>
              <a:rPr lang="en-US" sz="1200" b="0" i="0" u="none" strike="noStrike" kern="1200" dirty="0">
                <a:solidFill>
                  <a:schemeClr val="tx1"/>
                </a:solidFill>
                <a:effectLst/>
                <a:latin typeface="+mn-lt"/>
                <a:ea typeface="+mn-ea"/>
                <a:cs typeface="+mn-cs"/>
              </a:rPr>
              <a:t> - Focus on the most critical threats first with prioritized security alerts and incidents.</a:t>
            </a:r>
          </a:p>
          <a:p>
            <a:r>
              <a:rPr lang="en-US" sz="1200" b="1" i="0" u="none" strike="noStrike" kern="1200" dirty="0">
                <a:solidFill>
                  <a:schemeClr val="tx1"/>
                </a:solidFill>
                <a:effectLst/>
                <a:latin typeface="+mn-lt"/>
                <a:ea typeface="+mn-ea"/>
                <a:cs typeface="+mn-cs"/>
              </a:rPr>
              <a:t>Integrated security solutions</a:t>
            </a:r>
            <a:r>
              <a:rPr lang="en-US" sz="1200" b="0" i="0" u="none" strike="noStrike" kern="1200" dirty="0">
                <a:solidFill>
                  <a:schemeClr val="tx1"/>
                </a:solidFill>
                <a:effectLst/>
                <a:latin typeface="+mn-lt"/>
                <a:ea typeface="+mn-ea"/>
                <a:cs typeface="+mn-cs"/>
              </a:rPr>
              <a:t> - Collect, search, and analyze security data from a variety of sources, including connected partner solutions.</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13</a:t>
            </a:fld>
            <a:endParaRPr lang="en-US"/>
          </a:p>
        </p:txBody>
      </p:sp>
    </p:spTree>
    <p:extLst>
      <p:ext uri="{BB962C8B-B14F-4D97-AF65-F5344CB8AC3E}">
        <p14:creationId xmlns:p14="http://schemas.microsoft.com/office/powerpoint/2010/main" val="413806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2/15/2018 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215396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15</a:t>
            </a:fld>
            <a:endParaRPr lang="en-US"/>
          </a:p>
        </p:txBody>
      </p:sp>
    </p:spTree>
    <p:extLst>
      <p:ext uri="{BB962C8B-B14F-4D97-AF65-F5344CB8AC3E}">
        <p14:creationId xmlns:p14="http://schemas.microsoft.com/office/powerpoint/2010/main" val="523406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2/15/2018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438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747014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4988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https://docs.microsoft.com/en-us/azure/event-grid/</a:t>
            </a:r>
          </a:p>
        </p:txBody>
      </p:sp>
      <p:sp>
        <p:nvSpPr>
          <p:cNvPr id="4" name="Slide Number Placeholder 3"/>
          <p:cNvSpPr>
            <a:spLocks noGrp="1"/>
          </p:cNvSpPr>
          <p:nvPr>
            <p:ph type="sldNum" sz="quarter" idx="10"/>
          </p:nvPr>
        </p:nvSpPr>
        <p:spPr/>
        <p:txBody>
          <a:bodyPr/>
          <a:lstStyle/>
          <a:p>
            <a:fld id="{C7CB4754-E6B3-49E8-AEEE-D97351DB0394}" type="slidenum">
              <a:rPr lang="en-US" smtClean="0"/>
              <a:t>19</a:t>
            </a:fld>
            <a:endParaRPr lang="en-US"/>
          </a:p>
        </p:txBody>
      </p:sp>
    </p:spTree>
    <p:extLst>
      <p:ext uri="{BB962C8B-B14F-4D97-AF65-F5344CB8AC3E}">
        <p14:creationId xmlns:p14="http://schemas.microsoft.com/office/powerpoint/2010/main" val="1780584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2</a:t>
            </a:fld>
            <a:endParaRPr lang="de-DE">
              <a:solidFill>
                <a:prstClr val="black"/>
              </a:solidFill>
            </a:endParaRPr>
          </a:p>
        </p:txBody>
      </p:sp>
    </p:spTree>
    <p:extLst>
      <p:ext uri="{BB962C8B-B14F-4D97-AF65-F5344CB8AC3E}">
        <p14:creationId xmlns:p14="http://schemas.microsoft.com/office/powerpoint/2010/main" val="515770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Near Real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end-to-end latency in the </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a:t>
            </a:r>
            <a:r>
              <a:rPr lang="en-US" b="1" baseline="30000"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th</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 percentile</a:t>
            </a:r>
          </a:p>
          <a:p>
            <a:endParaRPr lang="en-US" dirty="0"/>
          </a:p>
          <a:p>
            <a:r>
              <a:rPr lang="en-US" dirty="0"/>
              <a:t>Massive Scale Out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per second per region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Highly</a:t>
            </a:r>
            <a:r>
              <a:rPr lang="en-US" baseline="0" dirty="0"/>
              <a:t> Reliability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20</a:t>
            </a:fld>
            <a:endParaRPr lang="en-US"/>
          </a:p>
        </p:txBody>
      </p:sp>
    </p:spTree>
    <p:extLst>
      <p:ext uri="{BB962C8B-B14F-4D97-AF65-F5344CB8AC3E}">
        <p14:creationId xmlns:p14="http://schemas.microsoft.com/office/powerpoint/2010/main" val="212404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21</a:t>
            </a:fld>
            <a:endParaRPr lang="en-US"/>
          </a:p>
        </p:txBody>
      </p:sp>
    </p:spTree>
    <p:extLst>
      <p:ext uri="{BB962C8B-B14F-4D97-AF65-F5344CB8AC3E}">
        <p14:creationId xmlns:p14="http://schemas.microsoft.com/office/powerpoint/2010/main" val="777908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fld id="{3AB32C7E-D9C3-40D4-8B5C-4BFC5FA60907}" type="slidenum">
              <a:rPr lang="en-US" smtClean="0"/>
              <a:t>22</a:t>
            </a:fld>
            <a:endParaRPr lang="en-US" dirty="0"/>
          </a:p>
        </p:txBody>
      </p:sp>
    </p:spTree>
    <p:extLst>
      <p:ext uri="{BB962C8B-B14F-4D97-AF65-F5344CB8AC3E}">
        <p14:creationId xmlns:p14="http://schemas.microsoft.com/office/powerpoint/2010/main" val="1644703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https://azure.microsoft.com/en-us/blog/manage-your-business-needs-with-new-enhancements-in-azure-autoscale/</a:t>
            </a:r>
          </a:p>
          <a:p>
            <a:endParaRPr lang="en-US" dirty="0"/>
          </a:p>
          <a:p>
            <a:r>
              <a:rPr lang="en-US" dirty="0"/>
              <a:t>https://docs.microsoft.com/en-us/azure/monitoring-and-diagnostics/monitoring-overview-autoscale</a:t>
            </a:r>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2737311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24</a:t>
            </a:fld>
            <a:endParaRPr lang="en-US"/>
          </a:p>
        </p:txBody>
      </p:sp>
    </p:spTree>
    <p:extLst>
      <p:ext uri="{BB962C8B-B14F-4D97-AF65-F5344CB8AC3E}">
        <p14:creationId xmlns:p14="http://schemas.microsoft.com/office/powerpoint/2010/main" val="295592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25</a:t>
            </a:fld>
            <a:endParaRPr lang="en-US"/>
          </a:p>
        </p:txBody>
      </p:sp>
    </p:spTree>
    <p:extLst>
      <p:ext uri="{BB962C8B-B14F-4D97-AF65-F5344CB8AC3E}">
        <p14:creationId xmlns:p14="http://schemas.microsoft.com/office/powerpoint/2010/main" val="1053552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26</a:t>
            </a:fld>
            <a:endParaRPr lang="en-US"/>
          </a:p>
        </p:txBody>
      </p:sp>
    </p:spTree>
    <p:extLst>
      <p:ext uri="{BB962C8B-B14F-4D97-AF65-F5344CB8AC3E}">
        <p14:creationId xmlns:p14="http://schemas.microsoft.com/office/powerpoint/2010/main" val="46345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27</a:t>
            </a:fld>
            <a:endParaRPr lang="en-US"/>
          </a:p>
        </p:txBody>
      </p:sp>
    </p:spTree>
    <p:extLst>
      <p:ext uri="{BB962C8B-B14F-4D97-AF65-F5344CB8AC3E}">
        <p14:creationId xmlns:p14="http://schemas.microsoft.com/office/powerpoint/2010/main" val="1933826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28</a:t>
            </a:fld>
            <a:endParaRPr lang="en-US"/>
          </a:p>
        </p:txBody>
      </p:sp>
    </p:spTree>
    <p:extLst>
      <p:ext uri="{BB962C8B-B14F-4D97-AF65-F5344CB8AC3E}">
        <p14:creationId xmlns:p14="http://schemas.microsoft.com/office/powerpoint/2010/main" val="1682868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Log Analytics</a:t>
            </a:r>
            <a:r>
              <a:rPr lang="en-US" sz="1200" b="0" i="0" kern="1200" dirty="0">
                <a:solidFill>
                  <a:schemeClr val="tx1"/>
                </a:solidFill>
                <a:effectLst/>
                <a:latin typeface="+mn-lt"/>
                <a:ea typeface="+mn-ea"/>
                <a:cs typeface="+mn-cs"/>
              </a:rPr>
              <a:t> provides monitoring services for OMS by collecting data from managed resources into a central repository.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data could include events, performance data, or custom data provided through the API.</a:t>
            </a:r>
          </a:p>
          <a:p>
            <a:r>
              <a:rPr lang="en-US" sz="1200" b="0" i="0" kern="1200" dirty="0">
                <a:solidFill>
                  <a:schemeClr val="tx1"/>
                </a:solidFill>
                <a:effectLst/>
                <a:latin typeface="+mn-lt"/>
                <a:ea typeface="+mn-ea"/>
                <a:cs typeface="+mn-cs"/>
              </a:rPr>
              <a:t>Once collected, the data is available for alerting, analysis, and export.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method allows you to consolidate data from a variety of sources so you can combine data from your Azure services with your existing on-premises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also clearly separates the collection of the data from the action taken on that data so that all actions are available to all kinds of data</a:t>
            </a:r>
            <a:endParaRPr lang="en-US" dirty="0"/>
          </a:p>
          <a:p>
            <a:endParaRPr lang="en-US" dirty="0"/>
          </a:p>
          <a:p>
            <a:endParaRPr lang="en-US" dirty="0"/>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Windows and Linux</a:t>
            </a:r>
          </a:p>
          <a:p>
            <a:r>
              <a:rPr lang="en-US" sz="1200" b="0" i="0" kern="1200" dirty="0">
                <a:solidFill>
                  <a:schemeClr val="tx1"/>
                </a:solidFill>
                <a:effectLst/>
                <a:latin typeface="+mn-lt"/>
                <a:ea typeface="+mn-ea"/>
                <a:cs typeface="+mn-cs"/>
              </a:rPr>
              <a:t>You install the Microsoft Monitoring Agent on </a:t>
            </a:r>
            <a:r>
              <a:rPr lang="en-US" sz="1200" b="0" i="0" u="none" strike="noStrike" kern="1200" dirty="0">
                <a:solidFill>
                  <a:schemeClr val="tx1"/>
                </a:solidFill>
                <a:effectLst/>
                <a:latin typeface="+mn-lt"/>
                <a:ea typeface="+mn-ea"/>
                <a:cs typeface="+mn-cs"/>
                <a:hlinkClick r:id="rId4"/>
              </a:rPr>
              <a:t>Windows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
              </a:rPr>
              <a:t>Linux</a:t>
            </a:r>
            <a:r>
              <a:rPr lang="en-US" sz="1200" b="0" i="0" kern="1200" dirty="0">
                <a:solidFill>
                  <a:schemeClr val="tx1"/>
                </a:solidFill>
                <a:effectLst/>
                <a:latin typeface="+mn-lt"/>
                <a:ea typeface="+mn-ea"/>
                <a:cs typeface="+mn-cs"/>
              </a:rPr>
              <a:t> computers or virtual machines that you want to collect data from.</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services.</a:t>
            </a:r>
            <a:r>
              <a:rPr lang="en-US" sz="1200" b="0" i="0" kern="1200" dirty="0">
                <a:solidFill>
                  <a:schemeClr val="tx1"/>
                </a:solidFill>
                <a:effectLst/>
                <a:latin typeface="+mn-lt"/>
                <a:ea typeface="+mn-ea"/>
                <a:cs typeface="+mn-cs"/>
              </a:rPr>
              <a:t> Log Analytics collects telemetry from </a:t>
            </a:r>
            <a:r>
              <a:rPr lang="en-US" sz="1200" b="0" i="0" u="none" strike="noStrike" kern="1200" dirty="0">
                <a:solidFill>
                  <a:schemeClr val="tx1"/>
                </a:solidFill>
                <a:effectLst/>
                <a:latin typeface="+mn-lt"/>
                <a:ea typeface="+mn-ea"/>
                <a:cs typeface="+mn-cs"/>
                <a:hlinkClick r:id="rId6"/>
              </a:rPr>
              <a:t>Azure Diagnostics and Azure Monitoring</a:t>
            </a:r>
            <a:r>
              <a:rPr lang="en-US" sz="1200" b="0" i="0" kern="1200" dirty="0">
                <a:solidFill>
                  <a:schemeClr val="tx1"/>
                </a:solidFill>
                <a:effectLst/>
                <a:latin typeface="+mn-lt"/>
                <a:ea typeface="+mn-ea"/>
                <a:cs typeface="+mn-cs"/>
              </a:rPr>
              <a:t> into the repository so that you can monitor Azure resources.</a:t>
            </a:r>
          </a:p>
          <a:p>
            <a:r>
              <a:rPr lang="en-US" sz="1200" b="1" i="0" kern="1200" dirty="0">
                <a:solidFill>
                  <a:schemeClr val="tx1"/>
                </a:solidFill>
                <a:effectLst/>
                <a:latin typeface="+mn-lt"/>
                <a:ea typeface="+mn-ea"/>
                <a:cs typeface="+mn-cs"/>
              </a:rPr>
              <a:t>Data Collector API.</a:t>
            </a:r>
            <a:r>
              <a:rPr lang="en-US" sz="1200" b="0" i="0" kern="1200" dirty="0">
                <a:solidFill>
                  <a:schemeClr val="tx1"/>
                </a:solidFill>
                <a:effectLst/>
                <a:latin typeface="+mn-lt"/>
                <a:ea typeface="+mn-ea"/>
                <a:cs typeface="+mn-cs"/>
              </a:rPr>
              <a:t> Log Analytics has a </a:t>
            </a:r>
            <a:r>
              <a:rPr lang="en-US" sz="1200" b="0" i="0" u="none" strike="noStrike" kern="1200" dirty="0">
                <a:solidFill>
                  <a:schemeClr val="tx1"/>
                </a:solidFill>
                <a:effectLst/>
                <a:latin typeface="+mn-lt"/>
                <a:ea typeface="+mn-ea"/>
                <a:cs typeface="+mn-cs"/>
                <a:hlinkClick r:id="rId7"/>
              </a:rPr>
              <a:t>REST API for populating data from any client</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Solution Packs</a:t>
            </a:r>
          </a:p>
          <a:p>
            <a:r>
              <a:rPr lang="en-US" sz="1200" b="0" i="0" kern="1200" dirty="0">
                <a:solidFill>
                  <a:schemeClr val="tx1"/>
                </a:solidFill>
                <a:effectLst/>
                <a:latin typeface="+mn-lt"/>
                <a:ea typeface="+mn-ea"/>
                <a:cs typeface="+mn-cs"/>
              </a:rPr>
              <a:t>AD Replication Health Solution Packs, AD Replication Solution Pack, Over network health. Tons of</a:t>
            </a:r>
            <a:r>
              <a:rPr lang="en-US" sz="1200" b="0" i="0" kern="1200" baseline="0" dirty="0">
                <a:solidFill>
                  <a:schemeClr val="tx1"/>
                </a:solidFill>
                <a:effectLst/>
                <a:latin typeface="+mn-lt"/>
                <a:ea typeface="+mn-ea"/>
                <a:cs typeface="+mn-cs"/>
              </a:rPr>
              <a:t> 3</a:t>
            </a:r>
            <a:r>
              <a:rPr lang="en-US" sz="1200" b="0" i="0" kern="1200" baseline="30000" dirty="0">
                <a:solidFill>
                  <a:schemeClr val="tx1"/>
                </a:solidFill>
                <a:effectLst/>
                <a:latin typeface="+mn-lt"/>
                <a:ea typeface="+mn-ea"/>
                <a:cs typeface="+mn-cs"/>
              </a:rPr>
              <a:t>rd</a:t>
            </a:r>
            <a:r>
              <a:rPr lang="en-US" sz="1200" b="0" i="0" kern="1200" baseline="0" dirty="0">
                <a:solidFill>
                  <a:schemeClr val="tx1"/>
                </a:solidFill>
                <a:effectLst/>
                <a:latin typeface="+mn-lt"/>
                <a:ea typeface="+mn-ea"/>
                <a:cs typeface="+mn-cs"/>
              </a:rPr>
              <a:t> party tool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Views and dashboards</a:t>
            </a:r>
            <a:r>
              <a:rPr lang="en-US" sz="1200" b="1" i="0" kern="1200" baseline="0" dirty="0">
                <a:solidFill>
                  <a:schemeClr val="tx1"/>
                </a:solidFill>
                <a:effectLst/>
                <a:latin typeface="+mn-lt"/>
                <a:ea typeface="+mn-ea"/>
                <a:cs typeface="+mn-cs"/>
              </a:rPr>
              <a:t> </a:t>
            </a:r>
            <a:r>
              <a:rPr lang="mr-IN" sz="1200" b="1" i="0" kern="1200" baseline="0" dirty="0">
                <a:solidFill>
                  <a:schemeClr val="tx1"/>
                </a:solidFill>
                <a:effectLst/>
                <a:latin typeface="+mn-lt"/>
                <a:ea typeface="+mn-ea"/>
                <a:cs typeface="+mn-cs"/>
              </a:rPr>
              <a:t>–</a:t>
            </a:r>
            <a:r>
              <a:rPr lang="en-US" sz="1200" b="1" i="0" kern="1200" baseline="0" dirty="0">
                <a:solidFill>
                  <a:schemeClr val="tx1"/>
                </a:solidFill>
                <a:effectLst/>
                <a:latin typeface="+mn-lt"/>
                <a:ea typeface="+mn-ea"/>
                <a:cs typeface="+mn-cs"/>
              </a:rPr>
              <a:t> output</a:t>
            </a:r>
          </a:p>
          <a:p>
            <a:r>
              <a:rPr lang="en-US" sz="1200" b="1" i="0" kern="1200" baseline="0" dirty="0">
                <a:solidFill>
                  <a:schemeClr val="tx1"/>
                </a:solidFill>
                <a:effectLst/>
                <a:latin typeface="+mn-lt"/>
                <a:ea typeface="+mn-ea"/>
                <a:cs typeface="+mn-cs"/>
              </a:rPr>
              <a:t>Power BI- you can export to Power BI</a:t>
            </a:r>
          </a:p>
          <a:p>
            <a:r>
              <a:rPr lang="en-US" sz="1200" b="1" i="0" kern="1200" dirty="0">
                <a:solidFill>
                  <a:schemeClr val="tx1"/>
                </a:solidFill>
                <a:effectLst/>
                <a:latin typeface="+mn-lt"/>
                <a:ea typeface="+mn-ea"/>
                <a:cs typeface="+mn-cs"/>
              </a:rPr>
              <a:t>Log Search API. </a:t>
            </a:r>
            <a:r>
              <a:rPr lang="mr-I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 to export to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 tool</a:t>
            </a:r>
            <a:endParaRPr lang="en-US" sz="1200" b="0" i="0" kern="1200" dirty="0">
              <a:solidFill>
                <a:schemeClr val="tx1"/>
              </a:solidFill>
              <a:effectLst/>
              <a:latin typeface="+mn-lt"/>
              <a:ea typeface="+mn-ea"/>
              <a:cs typeface="+mn-cs"/>
            </a:endParaRPr>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29</a:t>
            </a:fld>
            <a:endParaRPr lang="en-US"/>
          </a:p>
        </p:txBody>
      </p:sp>
    </p:spTree>
    <p:extLst>
      <p:ext uri="{BB962C8B-B14F-4D97-AF65-F5344CB8AC3E}">
        <p14:creationId xmlns:p14="http://schemas.microsoft.com/office/powerpoint/2010/main" val="1862283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60813" defTabSz="9140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15300">
              <a:defRPr/>
            </a:pPr>
            <a:fld id="{E74353ED-ACB2-44BF-A903-985B0AF962B7}" type="datetime1">
              <a:rPr lang="en-US" smtClean="0">
                <a:solidFill>
                  <a:prstClr val="black"/>
                </a:solidFill>
                <a:latin typeface="Segoe UI" pitchFamily="34" charset="0"/>
              </a:rPr>
              <a:pPr defTabSz="915300">
                <a:defRPr/>
              </a:pPr>
              <a:t>2/15/2018</a:t>
            </a:fld>
            <a:endParaRPr lang="en-US">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15300">
              <a:defRPr/>
            </a:pPr>
            <a:fld id="{B4008EB6-D09E-4580-8CD6-DDB14511944F}" type="slidenum">
              <a:rPr lang="en-US" smtClean="0">
                <a:solidFill>
                  <a:prstClr val="black"/>
                </a:solidFill>
                <a:latin typeface="Segoe UI" pitchFamily="34" charset="0"/>
              </a:rPr>
              <a:pPr defTabSz="915300">
                <a:defRPr/>
              </a:pPr>
              <a:t>3</a:t>
            </a:fld>
            <a:endParaRPr lang="en-US">
              <a:solidFill>
                <a:prstClr val="black"/>
              </a:solidFill>
              <a:latin typeface="Segoe UI" pitchFamily="34" charset="0"/>
            </a:endParaRPr>
          </a:p>
        </p:txBody>
      </p:sp>
      <p:sp>
        <p:nvSpPr>
          <p:cNvPr id="7" name="TextBox 6"/>
          <p:cNvSpPr txBox="1"/>
          <p:nvPr>
            <p:custDataLst>
              <p:tags r:id="rId1"/>
            </p:custDataLst>
          </p:nvPr>
        </p:nvSpPr>
        <p:spPr>
          <a:xfrm>
            <a:off x="0" y="0"/>
            <a:ext cx="3727174" cy="367605"/>
          </a:xfrm>
          <a:prstGeom prst="rect">
            <a:avLst/>
          </a:prstGeom>
          <a:noFill/>
        </p:spPr>
        <p:txBody>
          <a:bodyPr vert="horz" lIns="89730" tIns="44865" rIns="89730" bIns="44865" rtlCol="0">
            <a:spAutoFit/>
          </a:bodyPr>
          <a:lstStyle/>
          <a:p>
            <a:pPr defTabSz="915300">
              <a:defRPr/>
            </a:pPr>
            <a:endParaRPr lang="en-US">
              <a:solidFill>
                <a:prstClr val="black"/>
              </a:solidFill>
            </a:endParaRPr>
          </a:p>
        </p:txBody>
      </p:sp>
    </p:spTree>
    <p:extLst>
      <p:ext uri="{BB962C8B-B14F-4D97-AF65-F5344CB8AC3E}">
        <p14:creationId xmlns:p14="http://schemas.microsoft.com/office/powerpoint/2010/main" val="4253826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30</a:t>
            </a:fld>
            <a:endParaRPr lang="en-US"/>
          </a:p>
        </p:txBody>
      </p:sp>
    </p:spTree>
    <p:extLst>
      <p:ext uri="{BB962C8B-B14F-4D97-AF65-F5344CB8AC3E}">
        <p14:creationId xmlns:p14="http://schemas.microsoft.com/office/powerpoint/2010/main" val="585598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31</a:t>
            </a:fld>
            <a:endParaRPr lang="en-US"/>
          </a:p>
        </p:txBody>
      </p:sp>
    </p:spTree>
    <p:extLst>
      <p:ext uri="{BB962C8B-B14F-4D97-AF65-F5344CB8AC3E}">
        <p14:creationId xmlns:p14="http://schemas.microsoft.com/office/powerpoint/2010/main" val="1592491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32</a:t>
            </a:fld>
            <a:endParaRPr lang="en-US"/>
          </a:p>
        </p:txBody>
      </p:sp>
    </p:spTree>
    <p:extLst>
      <p:ext uri="{BB962C8B-B14F-4D97-AF65-F5344CB8AC3E}">
        <p14:creationId xmlns:p14="http://schemas.microsoft.com/office/powerpoint/2010/main" val="1864395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Azure, virtual machines (VMs) can be placed in to a logical grouping called an availability set.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create VMs within an availability set, the Azure platform distributes the placement of those VMs across the underlying infrastructure.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Should there be a planned maintenance event to the Azure platform or an underlying hardware / infrastructure fault, the use of availability sets ensures that at least one VM remains running.</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-us/azure/virtual-machines/windows/infrastructure-availability-sets-guidelines</a:t>
            </a:r>
          </a:p>
        </p:txBody>
      </p:sp>
      <p:sp>
        <p:nvSpPr>
          <p:cNvPr id="4" name="Slide Number Placeholder 3"/>
          <p:cNvSpPr>
            <a:spLocks noGrp="1"/>
          </p:cNvSpPr>
          <p:nvPr>
            <p:ph type="sldNum" sz="quarter" idx="10"/>
          </p:nvPr>
        </p:nvSpPr>
        <p:spPr/>
        <p:txBody>
          <a:bodyPr/>
          <a:lstStyle/>
          <a:p>
            <a:fld id="{6B7D3B7E-72DE-8848-9B1F-1B342C0533AC}" type="slidenum">
              <a:rPr lang="en-US" smtClean="0"/>
              <a:t>33</a:t>
            </a:fld>
            <a:endParaRPr lang="en-US"/>
          </a:p>
        </p:txBody>
      </p:sp>
    </p:spTree>
    <p:extLst>
      <p:ext uri="{BB962C8B-B14F-4D97-AF65-F5344CB8AC3E}">
        <p14:creationId xmlns:p14="http://schemas.microsoft.com/office/powerpoint/2010/main" val="5001490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virtual machine in your availability set is assigned an </a:t>
            </a:r>
            <a:r>
              <a:rPr lang="en-US" sz="1200" b="1" i="0" kern="1200" dirty="0">
                <a:solidFill>
                  <a:schemeClr val="tx1"/>
                </a:solidFill>
                <a:effectLst/>
                <a:latin typeface="+mn-lt"/>
                <a:ea typeface="+mn-ea"/>
                <a:cs typeface="+mn-cs"/>
              </a:rPr>
              <a:t>update domain</a:t>
            </a:r>
            <a:r>
              <a:rPr lang="en-US" sz="1200" b="0" i="0" kern="1200" dirty="0">
                <a:solidFill>
                  <a:schemeClr val="tx1"/>
                </a:solidFill>
                <a:effectLst/>
                <a:latin typeface="+mn-lt"/>
                <a:ea typeface="+mn-ea"/>
                <a:cs typeface="+mn-cs"/>
              </a:rPr>
              <a:t> and a </a:t>
            </a:r>
            <a:r>
              <a:rPr lang="en-US" sz="1200" b="1" i="0" kern="1200" dirty="0">
                <a:solidFill>
                  <a:schemeClr val="tx1"/>
                </a:solidFill>
                <a:effectLst/>
                <a:latin typeface="+mn-lt"/>
                <a:ea typeface="+mn-ea"/>
                <a:cs typeface="+mn-cs"/>
              </a:rPr>
              <a:t>fault domain</a:t>
            </a:r>
            <a:r>
              <a:rPr lang="en-US" sz="1200" b="0" i="0" kern="1200" dirty="0">
                <a:solidFill>
                  <a:schemeClr val="tx1"/>
                </a:solidFill>
                <a:effectLst/>
                <a:latin typeface="+mn-lt"/>
                <a:ea typeface="+mn-ea"/>
                <a:cs typeface="+mn-cs"/>
              </a:rPr>
              <a:t> by the underlying Azure platform. </a:t>
            </a:r>
          </a:p>
          <a:p>
            <a:r>
              <a:rPr lang="en-US" sz="1200" b="0" i="0" kern="1200" dirty="0">
                <a:solidFill>
                  <a:schemeClr val="tx1"/>
                </a:solidFill>
                <a:effectLst/>
                <a:latin typeface="+mn-lt"/>
                <a:ea typeface="+mn-ea"/>
                <a:cs typeface="+mn-cs"/>
              </a:rPr>
              <a:t>For a given availability set, five non-user-configurable update domains are assigned by default (Resource Manager deployments can then be increased to provide up to 20 update domains) to indicate groups of virtual machines and underlying physical hardware that can be rebooted at the same time.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more than five virtual machines are configured within a single availability set, the sixth virtual machine is placed into the same update domain as the first virtual machine, the seventh in the same update domain as the second virtual machine, and so 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order of update domains being rebooted may not proceed sequentially during planned maintenance, but only one update domain is rebooted at a time.</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-us/azure/virtual-machines/windows/manage-availability#configure-multiple-virtual-machines-in-an-availability-set-for-redundancy</a:t>
            </a:r>
          </a:p>
        </p:txBody>
      </p:sp>
      <p:sp>
        <p:nvSpPr>
          <p:cNvPr id="4" name="Slide Number Placeholder 3"/>
          <p:cNvSpPr>
            <a:spLocks noGrp="1"/>
          </p:cNvSpPr>
          <p:nvPr>
            <p:ph type="sldNum" sz="quarter" idx="10"/>
          </p:nvPr>
        </p:nvSpPr>
        <p:spPr/>
        <p:txBody>
          <a:bodyPr/>
          <a:lstStyle/>
          <a:p>
            <a:fld id="{6B7D3B7E-72DE-8848-9B1F-1B342C0533AC}" type="slidenum">
              <a:rPr lang="en-US" smtClean="0"/>
              <a:t>34</a:t>
            </a:fld>
            <a:endParaRPr lang="en-US"/>
          </a:p>
        </p:txBody>
      </p:sp>
    </p:spTree>
    <p:extLst>
      <p:ext uri="{BB962C8B-B14F-4D97-AF65-F5344CB8AC3E}">
        <p14:creationId xmlns:p14="http://schemas.microsoft.com/office/powerpoint/2010/main" val="5427866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9588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RPO is the amount of data that can be lost (in time)—it is the amount of time between backup, replication, or synchronization. It answers the question, “What is an acceptable amount of data loss?” It is usually </a:t>
            </a:r>
            <a:r>
              <a:rPr lang="en-US" sz="1200" b="0" i="1" u="none" strike="noStrike" kern="1200" baseline="0" dirty="0">
                <a:solidFill>
                  <a:schemeClr val="tx1"/>
                </a:solidFill>
                <a:latin typeface="+mn-lt"/>
                <a:ea typeface="+mn-ea"/>
                <a:cs typeface="+mn-cs"/>
              </a:rPr>
              <a:t>much </a:t>
            </a:r>
            <a:r>
              <a:rPr lang="en-US" sz="1200" b="0" i="0" u="none" strike="noStrike" kern="1200" baseline="0" dirty="0">
                <a:solidFill>
                  <a:schemeClr val="tx1"/>
                </a:solidFill>
                <a:latin typeface="+mn-lt"/>
                <a:ea typeface="+mn-ea"/>
                <a:cs typeface="+mn-cs"/>
              </a:rPr>
              <a:t>smaller than RTO.</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RTO is how long it takes to restore services after a disaster. It answers the question, “How long will it take to get service back up?”</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70767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201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7899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2/15/2018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1798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25687884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2/15/2018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9464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15927315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table </a:t>
            </a:r>
          </a:p>
          <a:p>
            <a:r>
              <a:rPr lang="en-US" dirty="0"/>
              <a:t>Just SQL Database table into small </a:t>
            </a:r>
          </a:p>
          <a:p>
            <a:r>
              <a:rPr lang="en-US" dirty="0"/>
              <a:t>A</a:t>
            </a:r>
            <a:r>
              <a:rPr lang="en-US" baseline="0" dirty="0"/>
              <a:t> to D in one database</a:t>
            </a:r>
          </a:p>
          <a:p>
            <a:r>
              <a:rPr lang="en-US" baseline="0" dirty="0"/>
              <a:t>E to G in another DB</a:t>
            </a:r>
          </a:p>
          <a:p>
            <a:r>
              <a:rPr lang="en-US" baseline="0" dirty="0"/>
              <a:t>They should be pulled together </a:t>
            </a:r>
          </a:p>
          <a:p>
            <a:endParaRPr lang="en-US" baseline="0" dirty="0"/>
          </a:p>
          <a:p>
            <a:r>
              <a:rPr lang="en-US" baseline="0" dirty="0"/>
              <a:t>You can setup the large database per day basis or per week depending on it.</a:t>
            </a:r>
          </a:p>
          <a:p>
            <a:r>
              <a:rPr lang="en-US" baseline="0" dirty="0"/>
              <a:t>Existing application can’t be move to </a:t>
            </a:r>
            <a:r>
              <a:rPr lang="en-US" baseline="0" dirty="0" err="1"/>
              <a:t>sharding</a:t>
            </a:r>
            <a:r>
              <a:rPr lang="en-US" baseline="0" dirty="0"/>
              <a:t>. You will have re write the code into the application. Use different API. It is </a:t>
            </a:r>
            <a:r>
              <a:rPr lang="en-US" baseline="0" dirty="0" err="1"/>
              <a:t>ane</a:t>
            </a:r>
            <a:r>
              <a:rPr lang="en-US" baseline="0" dirty="0"/>
              <a:t> </a:t>
            </a:r>
            <a:r>
              <a:rPr lang="en-US" baseline="0" dirty="0" err="1"/>
              <a:t>xtra</a:t>
            </a:r>
            <a:r>
              <a:rPr lang="en-US" baseline="0" dirty="0"/>
              <a:t> work. For scaling point is it amazing. It is only for Relational Database.  RDBMS</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1763158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43</a:t>
            </a:fld>
            <a:endParaRPr lang="en-US"/>
          </a:p>
        </p:txBody>
      </p:sp>
    </p:spTree>
    <p:extLst>
      <p:ext uri="{BB962C8B-B14F-4D97-AF65-F5344CB8AC3E}">
        <p14:creationId xmlns:p14="http://schemas.microsoft.com/office/powerpoint/2010/main" val="3837660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3476C194-845A-48EB-9921-B2222E54507C}" type="slidenum">
              <a:rPr lang="en-US" smtClean="0"/>
              <a:t>44</a:t>
            </a:fld>
            <a:endParaRPr lang="en-US"/>
          </a:p>
        </p:txBody>
      </p:sp>
    </p:spTree>
    <p:extLst>
      <p:ext uri="{BB962C8B-B14F-4D97-AF65-F5344CB8AC3E}">
        <p14:creationId xmlns:p14="http://schemas.microsoft.com/office/powerpoint/2010/main" val="24849713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95AE6B1-5FE6-4971-A8E7-64830DF1BDCF}" type="datetime1">
              <a:rPr lang="en-US" smtClean="0"/>
              <a:t>2/15/2018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7073246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backup is 3 times</a:t>
            </a:r>
            <a:r>
              <a:rPr lang="en-US" baseline="0" dirty="0"/>
              <a:t> per day </a:t>
            </a:r>
            <a:r>
              <a:rPr lang="mr-IN" baseline="0" dirty="0"/>
              <a:t>–</a:t>
            </a:r>
            <a:r>
              <a:rPr lang="en-US" baseline="0" dirty="0"/>
              <a:t> every 8 hours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17139106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20044762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25402632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1020367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Determine the appropriate Microsoft products and services for monitoring applications on Azure</a:t>
            </a:r>
          </a:p>
          <a:p>
            <a:r>
              <a:rPr lang="en-US" sz="1200" kern="1200" dirty="0">
                <a:solidFill>
                  <a:schemeClr val="tx1"/>
                </a:solidFill>
                <a:effectLst/>
                <a:latin typeface="+mn-lt"/>
                <a:ea typeface="+mn-ea"/>
                <a:cs typeface="+mn-cs"/>
              </a:rPr>
              <a:t>Azure monitoring services include the Azure Monitor, Advisor, Service Health, Activity Log, Dashboards, Metrics Explorer, Alerts, Log analytics and Application Insights.  Other services are leveraged and tools and services are leveraged to visualize and remediate issues.  Some of these include the Azure Portal, PowerShell, Azure CLI, REST APIs, Dashboards, Metrics Explorer, Analytics, Automation and Scheduler.  These tools and services can be used together to effectively monitor and remediate issues found.  </a:t>
            </a:r>
          </a:p>
          <a:p>
            <a:r>
              <a:rPr lang="en-US" sz="1200" kern="1200" dirty="0">
                <a:solidFill>
                  <a:schemeClr val="tx1"/>
                </a:solidFill>
                <a:effectLst/>
                <a:latin typeface="+mn-lt"/>
                <a:ea typeface="+mn-ea"/>
                <a:cs typeface="+mn-cs"/>
              </a:rPr>
              <a:t>Basic Monitoring </a:t>
            </a:r>
          </a:p>
          <a:p>
            <a:r>
              <a:rPr lang="en-US" sz="1200" kern="1200" dirty="0">
                <a:solidFill>
                  <a:schemeClr val="tx1"/>
                </a:solidFill>
                <a:effectLst/>
                <a:latin typeface="+mn-lt"/>
                <a:ea typeface="+mn-ea"/>
                <a:cs typeface="+mn-cs"/>
              </a:rPr>
              <a:t>Basic monitoring provides fundamental required monitoring across Azure resources. These services require minimal configuration and collect core telemetry that's leveraged by the premium monitoring services.</a:t>
            </a:r>
          </a:p>
          <a:p>
            <a:r>
              <a:rPr lang="en-US" sz="1200" b="1" kern="1200" dirty="0">
                <a:solidFill>
                  <a:schemeClr val="tx1"/>
                </a:solidFill>
                <a:effectLst/>
                <a:latin typeface="+mn-lt"/>
                <a:ea typeface="+mn-ea"/>
                <a:cs typeface="+mn-cs"/>
              </a:rPr>
              <a:t>Azure Monitor</a:t>
            </a:r>
            <a:r>
              <a:rPr lang="en-US" sz="1200" kern="1200" dirty="0">
                <a:solidFill>
                  <a:schemeClr val="tx1"/>
                </a:solidFill>
                <a:effectLst/>
                <a:latin typeface="+mn-lt"/>
                <a:ea typeface="+mn-ea"/>
                <a:cs typeface="+mn-cs"/>
              </a:rPr>
              <a:t> enables basic monitoring for Azure service by allowing collection of Metrics, Activity Logs, and Diagnostic logs. For example, the Activity log will tell you when new resources are created or modified. Metrics are available that provide performance statistics for different resources and even the operating system inside of a virtual machine. You can view this data with one of the explorers in the Azure portal, send it to Log Analytics for trending and detailed analysis, or create alert rules to proactively notify you of critical issues. Azure monitor is a platform of services that allow for a single source for monitoring applications running in Azure. You can find a walkthrough of the Azure monitor at </a:t>
            </a:r>
            <a:r>
              <a:rPr lang="en-US" sz="1200" u="sng" kern="1200" dirty="0">
                <a:solidFill>
                  <a:schemeClr val="tx1"/>
                </a:solidFill>
                <a:effectLst/>
                <a:latin typeface="+mn-lt"/>
                <a:ea typeface="+mn-ea"/>
                <a:cs typeface="+mn-cs"/>
                <a:hlinkClick r:id="rId3"/>
              </a:rPr>
              <a:t>https://docs.microsoft.com/en-us/azure/monitoring-and-diagnostics/monitoring-get-started</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Azure Service Health</a:t>
            </a:r>
            <a:r>
              <a:rPr lang="en-US" sz="1200" kern="1200" dirty="0">
                <a:solidFill>
                  <a:schemeClr val="tx1"/>
                </a:solidFill>
                <a:effectLst/>
                <a:latin typeface="+mn-lt"/>
                <a:ea typeface="+mn-ea"/>
                <a:cs typeface="+mn-cs"/>
              </a:rPr>
              <a:t> identifies any issues with Azure services that might impact your application and also helps you plan for any scheduled maintenance.</a:t>
            </a:r>
          </a:p>
          <a:p>
            <a:r>
              <a:rPr lang="en-US" sz="1200" b="1" kern="1200" dirty="0">
                <a:solidFill>
                  <a:schemeClr val="tx1"/>
                </a:solidFill>
                <a:effectLst/>
                <a:latin typeface="+mn-lt"/>
                <a:ea typeface="+mn-ea"/>
                <a:cs typeface="+mn-cs"/>
              </a:rPr>
              <a:t>Azure Advisor</a:t>
            </a:r>
            <a:r>
              <a:rPr lang="en-US" sz="1200" kern="1200" dirty="0">
                <a:solidFill>
                  <a:schemeClr val="tx1"/>
                </a:solidFill>
                <a:effectLst/>
                <a:latin typeface="+mn-lt"/>
                <a:ea typeface="+mn-ea"/>
                <a:cs typeface="+mn-cs"/>
              </a:rPr>
              <a:t> constantly monitors your resource configuration and usage telemetry to provide you recommendations based on best practices.  Recommendations will help improve the performance, security, and high availability of your resources while looking for opportunities to reduce your overall Azure spend.</a:t>
            </a:r>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14936806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7377182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2/15/2018 2:01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091079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EC26D-6D8A-4B93-9367-6198DC5F71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5130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33164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031787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43906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40872004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13986058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58</a:t>
            </a:fld>
            <a:endParaRPr lang="en-US"/>
          </a:p>
        </p:txBody>
      </p:sp>
    </p:spTree>
    <p:extLst>
      <p:ext uri="{BB962C8B-B14F-4D97-AF65-F5344CB8AC3E}">
        <p14:creationId xmlns:p14="http://schemas.microsoft.com/office/powerpoint/2010/main" val="34257431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59</a:t>
            </a:fld>
            <a:endParaRPr lang="en-US"/>
          </a:p>
        </p:txBody>
      </p:sp>
    </p:spTree>
    <p:extLst>
      <p:ext uri="{BB962C8B-B14F-4D97-AF65-F5344CB8AC3E}">
        <p14:creationId xmlns:p14="http://schemas.microsoft.com/office/powerpoint/2010/main" val="733772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Premium Monitoring Services</a:t>
            </a:r>
          </a:p>
          <a:p>
            <a:r>
              <a:rPr lang="en-US" sz="1200" kern="1200" dirty="0">
                <a:solidFill>
                  <a:schemeClr val="tx1"/>
                </a:solidFill>
                <a:effectLst/>
                <a:latin typeface="+mn-lt"/>
                <a:ea typeface="+mn-ea"/>
                <a:cs typeface="+mn-cs"/>
              </a:rPr>
              <a:t>Premium Azure services provide rich capabilities for collecting and analyzing monitoring data. They build on basic monitoring and leverage common functionality in Azure and provide powerful analytics with collected data to give you unique insights into your applications and infrastructure. They present data within the context of particular scenarios targeted to different audiences.</a:t>
            </a:r>
          </a:p>
          <a:p>
            <a:r>
              <a:rPr lang="en-US" sz="1200" b="1" kern="1200" dirty="0">
                <a:solidFill>
                  <a:schemeClr val="tx1"/>
                </a:solidFill>
                <a:effectLst/>
                <a:latin typeface="+mn-lt"/>
                <a:ea typeface="+mn-ea"/>
                <a:cs typeface="+mn-cs"/>
              </a:rPr>
              <a:t>Application Insights</a:t>
            </a:r>
            <a:r>
              <a:rPr lang="en-US" sz="1200" kern="1200" dirty="0">
                <a:solidFill>
                  <a:schemeClr val="tx1"/>
                </a:solidFill>
                <a:effectLst/>
                <a:latin typeface="+mn-lt"/>
                <a:ea typeface="+mn-ea"/>
                <a:cs typeface="+mn-cs"/>
              </a:rPr>
              <a:t> allows you to monitor availability, performance, and usage of your application whether it's hosted in the cloud or on-premises. By instrumenting your application to work with Application Insights, you can achieve deep insights allowing you to quickly identify and diagnose errors without waiting for a user to report them. With the information that you collect, you can make informed choices on your application's maintenance and improvements. In addition to the extensive tools for interacting with the data it collects, Application Insights stores its data in a common repository to leverage shared functionality such as alerts, dashboards, and deep analysis with the Log Analytics query language.</a:t>
            </a:r>
          </a:p>
          <a:p>
            <a:r>
              <a:rPr lang="en-US" sz="1200" b="1" kern="1200" dirty="0">
                <a:solidFill>
                  <a:schemeClr val="tx1"/>
                </a:solidFill>
                <a:effectLst/>
                <a:latin typeface="+mn-lt"/>
                <a:ea typeface="+mn-ea"/>
                <a:cs typeface="+mn-cs"/>
              </a:rPr>
              <a:t>Log Analytics</a:t>
            </a:r>
            <a:r>
              <a:rPr lang="en-US" sz="1200" kern="1200" dirty="0">
                <a:solidFill>
                  <a:schemeClr val="tx1"/>
                </a:solidFill>
                <a:effectLst/>
                <a:latin typeface="+mn-lt"/>
                <a:ea typeface="+mn-ea"/>
                <a:cs typeface="+mn-cs"/>
              </a:rPr>
              <a:t> plays a central role in Azure monitoring by collecting data from a variety of resources into a single repository where it can be analyzed with a powerful query language. Application Insights and Azure Security Center store their data in the Log Analytics data store and leverage its analytics engine. This combined with data collected from Azure Monitor, management solutions, and agents installed on virtual machines in the cloud or on-premises allow you to form a complete picture of your entire environment. </a:t>
            </a:r>
          </a:p>
          <a:p>
            <a:r>
              <a:rPr lang="en-US" sz="1200" b="1" kern="1200" dirty="0">
                <a:solidFill>
                  <a:schemeClr val="tx1"/>
                </a:solidFill>
                <a:effectLst/>
                <a:latin typeface="+mn-lt"/>
                <a:ea typeface="+mn-ea"/>
                <a:cs typeface="+mn-cs"/>
              </a:rPr>
              <a:t>Service Map</a:t>
            </a:r>
            <a:r>
              <a:rPr lang="en-US" sz="1200" kern="1200" dirty="0">
                <a:solidFill>
                  <a:schemeClr val="tx1"/>
                </a:solidFill>
                <a:effectLst/>
                <a:latin typeface="+mn-lt"/>
                <a:ea typeface="+mn-ea"/>
                <a:cs typeface="+mn-cs"/>
              </a:rPr>
              <a:t> provides insight into your IaaS environment by analyzing virtual machines with their different processes and dependencies on other computers and external processes. It integrates events, performance data, and management solutions in Log Analytics so that you can view this data in the context of each computer and its relation to the rest of your environment. Service Map is similar to the application map in Application Insights but focuses on the infrastructure components supporting your applications.</a:t>
            </a:r>
          </a:p>
          <a:p>
            <a:r>
              <a:rPr lang="en-US" sz="1200" b="1" kern="1200" dirty="0">
                <a:solidFill>
                  <a:schemeClr val="tx1"/>
                </a:solidFill>
                <a:effectLst/>
                <a:latin typeface="+mn-lt"/>
                <a:ea typeface="+mn-ea"/>
                <a:cs typeface="+mn-cs"/>
              </a:rPr>
              <a:t>Network Watcher</a:t>
            </a:r>
            <a:r>
              <a:rPr lang="en-US" sz="1200" kern="1200" dirty="0">
                <a:solidFill>
                  <a:schemeClr val="tx1"/>
                </a:solidFill>
                <a:effectLst/>
                <a:latin typeface="+mn-lt"/>
                <a:ea typeface="+mn-ea"/>
                <a:cs typeface="+mn-cs"/>
              </a:rPr>
              <a:t> provides scenario-based monitoring and diagnostics for different network scenarios in Azure. It stores data in Azure metrics and diagnostics for further analysis and works with the following network monitoring solutions for monitoring various aspects of your network:</a:t>
            </a:r>
          </a:p>
          <a:p>
            <a:pPr lvl="0"/>
            <a:r>
              <a:rPr lang="en-US" sz="1200" kern="1200" dirty="0">
                <a:solidFill>
                  <a:schemeClr val="tx1"/>
                </a:solidFill>
                <a:effectLst/>
                <a:latin typeface="+mn-lt"/>
                <a:ea typeface="+mn-ea"/>
                <a:cs typeface="+mn-cs"/>
              </a:rPr>
              <a:t>Network Performance Monitor (NPM) is a cloud-based network monitoring solution that monitors connectivity across public clouds, data centers and on-premises environments</a:t>
            </a:r>
          </a:p>
          <a:p>
            <a:pPr lvl="0"/>
            <a:r>
              <a:rPr lang="en-US" sz="1200" kern="1200" dirty="0">
                <a:solidFill>
                  <a:schemeClr val="tx1"/>
                </a:solidFill>
                <a:effectLst/>
                <a:latin typeface="+mn-lt"/>
                <a:ea typeface="+mn-ea"/>
                <a:cs typeface="+mn-cs"/>
              </a:rPr>
              <a:t>ExpressRoute Monitor is an NPM capability that monitors the end-to-end connectivity and performance over ExpressRoute circuits.</a:t>
            </a:r>
          </a:p>
          <a:p>
            <a:pPr lvl="0"/>
            <a:r>
              <a:rPr lang="en-US" sz="1200" kern="1200" dirty="0">
                <a:solidFill>
                  <a:schemeClr val="tx1"/>
                </a:solidFill>
                <a:effectLst/>
                <a:latin typeface="+mn-lt"/>
                <a:ea typeface="+mn-ea"/>
                <a:cs typeface="+mn-cs"/>
              </a:rPr>
              <a:t>Traffic Analytics provides visibility into user and application activity on your cloud network.</a:t>
            </a:r>
          </a:p>
          <a:p>
            <a:pPr lvl="0"/>
            <a:r>
              <a:rPr lang="en-US" sz="1200" kern="1200" dirty="0">
                <a:solidFill>
                  <a:schemeClr val="tx1"/>
                </a:solidFill>
                <a:effectLst/>
                <a:latin typeface="+mn-lt"/>
                <a:ea typeface="+mn-ea"/>
                <a:cs typeface="+mn-cs"/>
              </a:rPr>
              <a:t>DNS Analytics provides security, performance and operations related insights, based on DNS servers.</a:t>
            </a:r>
          </a:p>
          <a:p>
            <a:r>
              <a:rPr lang="en-US" sz="1200" b="1" kern="1200" dirty="0">
                <a:solidFill>
                  <a:schemeClr val="tx1"/>
                </a:solidFill>
                <a:effectLst/>
                <a:latin typeface="+mn-lt"/>
                <a:ea typeface="+mn-ea"/>
                <a:cs typeface="+mn-cs"/>
              </a:rPr>
              <a:t>Management solutions</a:t>
            </a:r>
            <a:r>
              <a:rPr lang="en-US" sz="1200" kern="1200" dirty="0">
                <a:solidFill>
                  <a:schemeClr val="tx1"/>
                </a:solidFill>
                <a:effectLst/>
                <a:latin typeface="+mn-lt"/>
                <a:ea typeface="+mn-ea"/>
                <a:cs typeface="+mn-cs"/>
              </a:rPr>
              <a:t> are packaged sets of logic that provide insights for a particular application or service. They rely on Log Analytics to store and analyze the monitoring data they collect. Management solutions are available from Microsoft and partners that provide monitoring for various Azure and third-party services. Example of monitoring solutions include Container Monitoring which helps you view and manage your container hosts and Azure SQL Analytics which collects and visualizes performance metrics for SQL Azure databases.</a:t>
            </a:r>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3645051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Shared Functionality</a:t>
            </a:r>
          </a:p>
          <a:p>
            <a:r>
              <a:rPr lang="en-US" sz="1200" kern="1200" dirty="0">
                <a:solidFill>
                  <a:schemeClr val="tx1"/>
                </a:solidFill>
                <a:effectLst/>
                <a:latin typeface="+mn-lt"/>
                <a:ea typeface="+mn-ea"/>
                <a:cs typeface="+mn-cs"/>
              </a:rPr>
              <a:t>The following Azure tools provide critical functionality to monitoring services. They are shared by multiple services allowing you to leverage common functionality and configurations across multiple services.</a:t>
            </a:r>
          </a:p>
          <a:p>
            <a:r>
              <a:rPr lang="en-US" sz="1200" b="1" kern="1200" dirty="0">
                <a:solidFill>
                  <a:schemeClr val="tx1"/>
                </a:solidFill>
                <a:effectLst/>
                <a:latin typeface="+mn-lt"/>
                <a:ea typeface="+mn-ea"/>
                <a:cs typeface="+mn-cs"/>
              </a:rPr>
              <a:t>Azure Alerts</a:t>
            </a:r>
            <a:r>
              <a:rPr lang="en-US" sz="1200" kern="1200" dirty="0">
                <a:solidFill>
                  <a:schemeClr val="tx1"/>
                </a:solidFill>
                <a:effectLst/>
                <a:latin typeface="+mn-lt"/>
                <a:ea typeface="+mn-ea"/>
                <a:cs typeface="+mn-cs"/>
              </a:rPr>
              <a:t> proactively notify you of critical conditions and potentially take corrective action. Alert rules can leverage data from multiple sources including metrics and logs. They use Action Groups which contain unique sets of recipients and actions in response to an alert. Based on your requirements, you can have alerts launch external actions using webhooks and integrate with your ITSM tools.</a:t>
            </a:r>
          </a:p>
          <a:p>
            <a:r>
              <a:rPr lang="en-US" sz="1200" b="1" kern="1200" dirty="0">
                <a:solidFill>
                  <a:schemeClr val="tx1"/>
                </a:solidFill>
                <a:effectLst/>
                <a:latin typeface="+mn-lt"/>
                <a:ea typeface="+mn-ea"/>
                <a:cs typeface="+mn-cs"/>
              </a:rPr>
              <a:t>Azure Dashboards</a:t>
            </a:r>
            <a:r>
              <a:rPr lang="en-US" sz="1200" kern="1200" dirty="0">
                <a:solidFill>
                  <a:schemeClr val="tx1"/>
                </a:solidFill>
                <a:effectLst/>
                <a:latin typeface="+mn-lt"/>
                <a:ea typeface="+mn-ea"/>
                <a:cs typeface="+mn-cs"/>
              </a:rPr>
              <a:t> provides visual representations of monitoring data. Dashboards allow you to combine different kinds of data into a single pane in the Azure portal and share with other Azure users. For example, you could create a dashboard that combines tiles showing a graph of metrics, a table of activity logs, a usage chart from Application Insights, and the output of a log search in Log Analytics. You can also export Log Analytics data to Power BI to take advantage of additional visualizations and also to make the data available to others within and outside of your organization.</a:t>
            </a:r>
          </a:p>
          <a:p>
            <a:r>
              <a:rPr lang="en-US" sz="1200" b="1" kern="1200" dirty="0">
                <a:solidFill>
                  <a:schemeClr val="tx1"/>
                </a:solidFill>
                <a:effectLst/>
                <a:latin typeface="+mn-lt"/>
                <a:ea typeface="+mn-ea"/>
                <a:cs typeface="+mn-cs"/>
              </a:rPr>
              <a:t>Metrics Explorer</a:t>
            </a:r>
            <a:r>
              <a:rPr lang="en-US" sz="1200" kern="1200" dirty="0">
                <a:solidFill>
                  <a:schemeClr val="tx1"/>
                </a:solidFill>
                <a:effectLst/>
                <a:latin typeface="+mn-lt"/>
                <a:ea typeface="+mn-ea"/>
                <a:cs typeface="+mn-cs"/>
              </a:rPr>
              <a:t> provides visualization of metrics. Metrics are numerical values generated by Azure resources that help you understand the operation and performance of the resource. You can send metrics to Log Analytics for analysis with data from other sources.</a:t>
            </a:r>
          </a:p>
          <a:p>
            <a:r>
              <a:rPr lang="en-US" sz="1200" b="1" kern="1200" dirty="0">
                <a:solidFill>
                  <a:schemeClr val="tx1"/>
                </a:solidFill>
                <a:effectLst/>
                <a:latin typeface="+mn-lt"/>
                <a:ea typeface="+mn-ea"/>
                <a:cs typeface="+mn-cs"/>
              </a:rPr>
              <a:t>Activity Logs</a:t>
            </a:r>
            <a:r>
              <a:rPr lang="en-US" sz="1200" kern="1200" dirty="0">
                <a:solidFill>
                  <a:schemeClr val="tx1"/>
                </a:solidFill>
                <a:effectLst/>
                <a:latin typeface="+mn-lt"/>
                <a:ea typeface="+mn-ea"/>
                <a:cs typeface="+mn-cs"/>
              </a:rPr>
              <a:t> provide data about the operation of Azure resources. This includes such information as configuration changes to the resource, service health incidents, recommendations on better utilizing the resource, and information related to </a:t>
            </a:r>
            <a:r>
              <a:rPr lang="en-US" sz="1200" kern="1200" dirty="0" err="1">
                <a:solidFill>
                  <a:schemeClr val="tx1"/>
                </a:solidFill>
                <a:effectLst/>
                <a:latin typeface="+mn-lt"/>
                <a:ea typeface="+mn-ea"/>
                <a:cs typeface="+mn-cs"/>
              </a:rPr>
              <a:t>autoscale</a:t>
            </a:r>
            <a:r>
              <a:rPr lang="en-US" sz="1200" kern="1200" dirty="0">
                <a:solidFill>
                  <a:schemeClr val="tx1"/>
                </a:solidFill>
                <a:effectLst/>
                <a:latin typeface="+mn-lt"/>
                <a:ea typeface="+mn-ea"/>
                <a:cs typeface="+mn-cs"/>
              </a:rPr>
              <a:t> operations. You can view logs for a particular resource on its page in the Azure portal or view logs from multiple resources in Activity Log Explorer. You can also send Activity logs to Log Analytics so they can be analyzed with data collected by management solutions, agents on virtual machines, and other 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3445149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Monitoring means different things to different people. While you might be focused just on application monitoring, there are cases where you might want to also look at infrastructure &amp; platform for correlations, and that is where “Azure Monitoring &amp; Analytics” provides an integrated consolidated solution.</a:t>
            </a:r>
          </a:p>
        </p:txBody>
      </p:sp>
      <p:sp>
        <p:nvSpPr>
          <p:cNvPr id="4" name="Slide Number Placeholder 3"/>
          <p:cNvSpPr>
            <a:spLocks noGrp="1"/>
          </p:cNvSpPr>
          <p:nvPr>
            <p:ph type="sldNum" sz="quarter" idx="10"/>
          </p:nvPr>
        </p:nvSpPr>
        <p:spPr/>
        <p:txBody>
          <a:bodyPr/>
          <a:lstStyle/>
          <a:p>
            <a:pPr>
              <a:defRPr/>
            </a:pPr>
            <a:fld id="{06DBE9B5-BE74-49B4-9719-3510B970FB46}" type="slidenum">
              <a:rPr lang="en-US" smtClean="0">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val="1091882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12606A-9F27-46D4-A8CB-C445BEA630EA}"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885833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6.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emf"/><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7.xml"/><Relationship Id="rId5" Type="http://schemas.openxmlformats.org/officeDocument/2006/relationships/image" Target="../media/image33.png"/><Relationship Id="rId4" Type="http://schemas.microsoft.com/office/2007/relationships/hdphoto" Target="../media/hdphoto2.wdp"/></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64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31603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2743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8247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49442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227434419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90584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88362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78431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3413147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00819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2172961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378555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1096816"/>
            <a:fld id="{8FC53413-301C-47E6-B34C-D76C6FD1FDFC}" type="datetimeFigureOut">
              <a:rPr lang="en-US" smtClean="0">
                <a:solidFill>
                  <a:prstClr val="black">
                    <a:tint val="75000"/>
                  </a:prstClr>
                </a:solidFill>
              </a:rPr>
              <a:pPr defTabSz="1096816"/>
              <a:t>2/15/2018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09681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096816"/>
            <a:fld id="{FFA16D97-A570-46C5-8DFA-CD6532C3FC79}" type="slidenum">
              <a:rPr lang="en-US" smtClean="0">
                <a:solidFill>
                  <a:prstClr val="black">
                    <a:tint val="75000"/>
                  </a:prstClr>
                </a:solidFill>
              </a:rPr>
              <a:pPr defTabSz="1096816"/>
              <a:t>‹#›</a:t>
            </a:fld>
            <a:endParaRPr lang="en-US">
              <a:solidFill>
                <a:prstClr val="black">
                  <a:tint val="75000"/>
                </a:prstClr>
              </a:solidFill>
            </a:endParaRPr>
          </a:p>
        </p:txBody>
      </p:sp>
    </p:spTree>
    <p:extLst>
      <p:ext uri="{BB962C8B-B14F-4D97-AF65-F5344CB8AC3E}">
        <p14:creationId xmlns:p14="http://schemas.microsoft.com/office/powerpoint/2010/main" val="31042026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2558171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Tree>
    <p:extLst>
      <p:ext uri="{BB962C8B-B14F-4D97-AF65-F5344CB8AC3E}">
        <p14:creationId xmlns:p14="http://schemas.microsoft.com/office/powerpoint/2010/main" val="156725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278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580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56662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21699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8895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888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2/15/2018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90260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999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9222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75649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6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074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27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20821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32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3169775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89540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3920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71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1157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2"/>
            <a:ext cx="9172873" cy="662129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
        <p:nvSpPr>
          <p:cNvPr id="9" name="TextBox 8"/>
          <p:cNvSpPr txBox="1"/>
          <p:nvPr userDrawn="1"/>
        </p:nvSpPr>
        <p:spPr>
          <a:xfrm>
            <a:off x="9504556" y="5726841"/>
            <a:ext cx="2671947" cy="400414"/>
          </a:xfrm>
          <a:prstGeom prst="rect">
            <a:avLst/>
          </a:prstGeom>
          <a:noFill/>
          <a:effectLst/>
        </p:spPr>
        <p:txBody>
          <a:bodyPr wrap="none" lIns="179259" tIns="143407" rIns="179259" bIns="143407" rtlCol="0">
            <a:spAutoFit/>
          </a:bodyPr>
          <a:lstStyle/>
          <a:p>
            <a:pPr algn="r" defTabSz="914192">
              <a:lnSpc>
                <a:spcPct val="90000"/>
              </a:lnSpc>
              <a:spcAft>
                <a:spcPts val="588"/>
              </a:spcAft>
            </a:pPr>
            <a:r>
              <a:rPr lang="en-US" sz="800" dirty="0">
                <a:solidFill>
                  <a:srgbClr val="FFFFFF"/>
                </a:solidFill>
                <a:latin typeface="Segoe UI Light" charset="0"/>
              </a:rPr>
              <a:t>Photo used under CC http://www.wocintechchat.com/</a:t>
            </a:r>
          </a:p>
        </p:txBody>
      </p:sp>
    </p:spTree>
    <p:extLst>
      <p:ext uri="{BB962C8B-B14F-4D97-AF65-F5344CB8AC3E}">
        <p14:creationId xmlns:p14="http://schemas.microsoft.com/office/powerpoint/2010/main" val="2293658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9"/>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123732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68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2"/>
            <a:ext cx="9172873" cy="6621296"/>
          </a:xfrm>
          <a:prstGeom prst="rect">
            <a:avLst/>
          </a:prstGeom>
        </p:spPr>
      </p:pic>
      <p:sp>
        <p:nvSpPr>
          <p:cNvPr id="2" name="Title 1"/>
          <p:cNvSpPr>
            <a:spLocks noGrp="1"/>
          </p:cNvSpPr>
          <p:nvPr>
            <p:ph type="title" hasCustomPrompt="1"/>
          </p:nvPr>
        </p:nvSpPr>
        <p:spPr>
          <a:xfrm>
            <a:off x="568047" y="2084173"/>
            <a:ext cx="11354715"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394043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826787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25704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8"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6932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4669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903873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205368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67307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979081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179242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00494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5456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defTabSz="914400"/>
            <a:r>
              <a:rPr lang="en-US" sz="5400" dirty="0">
                <a:solidFill>
                  <a:prstClr val="black"/>
                </a:solidFill>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25155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defTabSz="914400"/>
            <a:r>
              <a:rPr lang="en-US" sz="5400" b="1" dirty="0">
                <a:solidFill>
                  <a:prstClr val="black"/>
                </a:solidFill>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593658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050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8" y="3283774"/>
            <a:ext cx="27822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0184960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2/15/2018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30492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2/15/2018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37946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9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2/15/2018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70191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2/15/2018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171707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solidFill>
                  <a:prstClr val="black">
                    <a:tint val="75000"/>
                  </a:prstClr>
                </a:solidFill>
              </a:rPr>
              <a:pPr/>
              <a:t>2/15/2018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029222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solidFill>
                  <a:prstClr val="black">
                    <a:tint val="75000"/>
                  </a:prstClr>
                </a:solidFill>
              </a:rPr>
              <a:pPr/>
              <a:t>2/15/2018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993248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solidFill>
                  <a:prstClr val="black">
                    <a:tint val="75000"/>
                  </a:prstClr>
                </a:solidFill>
              </a:rPr>
              <a:pPr/>
              <a:t>2/15/2018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452282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2/15/2018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704176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2/15/2018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975634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2/15/2018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73933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2/15/2018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813993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15.02.2018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913675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394310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15.02.2018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97925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15.02.2018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316564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15.02.2018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279424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15.02.2018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282234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15.02.2018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4075707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15.02.2018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3033752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15.02.2018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393439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15.02.2018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954527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15.02.2018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01750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15.02.2018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38548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58676014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3167926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942979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081007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38532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0538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5817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2427657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01500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79311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9914672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7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617702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3034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63034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45426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4" y="291102"/>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47736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24535398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60107444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7997083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30896954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5403347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0976394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15225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7381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03857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69677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65453155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chemeClr val="accent1"/>
                </a:solidFill>
              </a:defRPr>
            </a:lvl1pPr>
          </a:lstStyle>
          <a:p>
            <a:r>
              <a:rPr lang="en-US"/>
              <a:t>Click to edit title style</a:t>
            </a:r>
          </a:p>
        </p:txBody>
      </p:sp>
    </p:spTree>
    <p:extLst>
      <p:ext uri="{BB962C8B-B14F-4D97-AF65-F5344CB8AC3E}">
        <p14:creationId xmlns:p14="http://schemas.microsoft.com/office/powerpoint/2010/main" val="239226742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2694708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97771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2" y="6566900"/>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89">
              <a:defRPr/>
            </a:pPr>
            <a:r>
              <a:rPr lang="en-US" sz="1029" spc="147">
                <a:gradFill>
                  <a:gsLst>
                    <a:gs pos="0">
                      <a:prstClr val="black">
                        <a:alpha val="50000"/>
                      </a:prstClr>
                    </a:gs>
                    <a:gs pos="86000">
                      <a:prstClr val="black">
                        <a:alpha val="50000"/>
                      </a:prstClr>
                    </a:gs>
                  </a:gsLst>
                  <a:lin ang="5400000" scaled="0"/>
                </a:gradFill>
              </a:rPr>
              <a:t>MICROSOFT CONFIDENTIAL – INTERNAL ONLY</a:t>
            </a:r>
          </a:p>
        </p:txBody>
      </p:sp>
      <p:grpSp>
        <p:nvGrpSpPr>
          <p:cNvPr id="23" name="Group 22"/>
          <p:cNvGrpSpPr/>
          <p:nvPr userDrawn="1"/>
        </p:nvGrpSpPr>
        <p:grpSpPr>
          <a:xfrm>
            <a:off x="-1" y="-63473"/>
            <a:ext cx="12192002" cy="6920987"/>
            <a:chOff x="-1" y="-63473"/>
            <a:chExt cx="12192002" cy="6920987"/>
          </a:xfrm>
        </p:grpSpPr>
        <p:grpSp>
          <p:nvGrpSpPr>
            <p:cNvPr id="3" name="Group 2"/>
            <p:cNvGrpSpPr/>
            <p:nvPr userDrawn="1"/>
          </p:nvGrpSpPr>
          <p:grpSpPr>
            <a:xfrm>
              <a:off x="0" y="-63473"/>
              <a:ext cx="12192001" cy="6920987"/>
              <a:chOff x="0" y="-63473"/>
              <a:chExt cx="12192001" cy="6920987"/>
            </a:xfrm>
          </p:grpSpPr>
          <p:grpSp>
            <p:nvGrpSpPr>
              <p:cNvPr id="4" name="Group 3"/>
              <p:cNvGrpSpPr/>
              <p:nvPr/>
            </p:nvGrpSpPr>
            <p:grpSpPr>
              <a:xfrm>
                <a:off x="0" y="-63473"/>
                <a:ext cx="12192001" cy="6920987"/>
                <a:chOff x="0" y="-63473"/>
                <a:chExt cx="12192001" cy="6920987"/>
              </a:xfrm>
            </p:grpSpPr>
            <p:grpSp>
              <p:nvGrpSpPr>
                <p:cNvPr id="7" name="Group 6"/>
                <p:cNvGrpSpPr/>
                <p:nvPr/>
              </p:nvGrpSpPr>
              <p:grpSpPr>
                <a:xfrm>
                  <a:off x="0" y="-63473"/>
                  <a:ext cx="12192001" cy="6920987"/>
                  <a:chOff x="0" y="-63473"/>
                  <a:chExt cx="12192001" cy="6920987"/>
                </a:xfrm>
              </p:grpSpPr>
              <p:grpSp>
                <p:nvGrpSpPr>
                  <p:cNvPr id="9" name="Group 8"/>
                  <p:cNvGrpSpPr/>
                  <p:nvPr/>
                </p:nvGrpSpPr>
                <p:grpSpPr>
                  <a:xfrm>
                    <a:off x="0" y="-63473"/>
                    <a:ext cx="12192001" cy="6920987"/>
                    <a:chOff x="0" y="-63473"/>
                    <a:chExt cx="12192001" cy="6920987"/>
                  </a:xfrm>
                </p:grpSpPr>
                <p:sp>
                  <p:nvSpPr>
                    <p:cNvPr id="12" name="Rectangle 11"/>
                    <p:cNvSpPr/>
                    <p:nvPr/>
                  </p:nvSpPr>
                  <p:spPr bwMode="auto">
                    <a:xfrm>
                      <a:off x="1" y="487"/>
                      <a:ext cx="12192000" cy="6857027"/>
                    </a:xfrm>
                    <a:prstGeom prst="rect">
                      <a:avLst/>
                    </a:prstGeom>
                    <a:solidFill>
                      <a:srgbClr val="3281A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3828" fontAlgn="base">
                        <a:spcBef>
                          <a:spcPct val="0"/>
                        </a:spcBef>
                        <a:spcAft>
                          <a:spcPct val="0"/>
                        </a:spcAft>
                        <a:defRPr/>
                      </a:pPr>
                      <a:endParaRPr lang="en-US" sz="1960">
                        <a:gradFill>
                          <a:gsLst>
                            <a:gs pos="0">
                              <a:srgbClr val="FFFFFF"/>
                            </a:gs>
                            <a:gs pos="100000">
                              <a:srgbClr val="FFFFFF"/>
                            </a:gs>
                          </a:gsLst>
                          <a:lin ang="5400000" scaled="0"/>
                        </a:gradFill>
                        <a:latin typeface="Calibri" panose="020F0502020204030204"/>
                      </a:endParaRPr>
                    </a:p>
                  </p:txBody>
                </p:sp>
                <p:pic>
                  <p:nvPicPr>
                    <p:cNvPr id="13" name="Picture 12"/>
                    <p:cNvPicPr>
                      <a:picLocks noChangeAspect="1"/>
                    </p:cNvPicPr>
                    <p:nvPr/>
                  </p:nvPicPr>
                  <p:blipFill>
                    <a:blip r:embed="rId2"/>
                    <a:stretch>
                      <a:fillRect/>
                    </a:stretch>
                  </p:blipFill>
                  <p:spPr>
                    <a:xfrm>
                      <a:off x="3344228" y="-63473"/>
                      <a:ext cx="8847773" cy="420053"/>
                    </a:xfrm>
                    <a:prstGeom prst="rect">
                      <a:avLst/>
                    </a:prstGeom>
                  </p:spPr>
                </p:pic>
                <p:pic>
                  <p:nvPicPr>
                    <p:cNvPr id="15" name="Picture 14"/>
                    <p:cNvPicPr>
                      <a:picLocks noChangeAspect="1"/>
                    </p:cNvPicPr>
                    <p:nvPr/>
                  </p:nvPicPr>
                  <p:blipFill>
                    <a:blip r:embed="rId2"/>
                    <a:stretch>
                      <a:fillRect/>
                    </a:stretch>
                  </p:blipFill>
                  <p:spPr>
                    <a:xfrm>
                      <a:off x="0" y="-62988"/>
                      <a:ext cx="8847773" cy="420053"/>
                    </a:xfrm>
                    <a:prstGeom prst="rect">
                      <a:avLst/>
                    </a:prstGeom>
                  </p:spPr>
                </p:pic>
              </p:grpSp>
              <p:pic>
                <p:nvPicPr>
                  <p:cNvPr id="10" name="Picture 9"/>
                  <p:cNvPicPr>
                    <a:picLocks noChangeAspect="1"/>
                  </p:cNvPicPr>
                  <p:nvPr/>
                </p:nvPicPr>
                <p:blipFill>
                  <a:blip r:embed="rId3"/>
                  <a:stretch>
                    <a:fillRect/>
                  </a:stretch>
                </p:blipFill>
                <p:spPr>
                  <a:xfrm>
                    <a:off x="8911667" y="-22709"/>
                    <a:ext cx="1880235" cy="371475"/>
                  </a:xfrm>
                  <a:prstGeom prst="rect">
                    <a:avLst/>
                  </a:prstGeom>
                </p:spPr>
              </p:pic>
              <p:sp>
                <p:nvSpPr>
                  <p:cNvPr id="11" name="TextBox 10"/>
                  <p:cNvSpPr txBox="1"/>
                  <p:nvPr/>
                </p:nvSpPr>
                <p:spPr>
                  <a:xfrm>
                    <a:off x="10973564" y="-16991"/>
                    <a:ext cx="809837" cy="353943"/>
                  </a:xfrm>
                  <a:prstGeom prst="rect">
                    <a:avLst/>
                  </a:prstGeom>
                  <a:noFill/>
                </p:spPr>
                <p:txBody>
                  <a:bodyPr wrap="none" rtlCol="0">
                    <a:spAutoFit/>
                  </a:bodyPr>
                  <a:lstStyle/>
                  <a:p>
                    <a:pPr defTabSz="914126">
                      <a:defRPr/>
                    </a:pPr>
                    <a:r>
                      <a:rPr lang="en-US" sz="1100">
                        <a:solidFill>
                          <a:prstClr val="white"/>
                        </a:solidFill>
                        <a:latin typeface="Segoe UI Light" panose="020B0502040204020203" pitchFamily="34" charset="0"/>
                        <a:cs typeface="Segoe UI Light" panose="020B0502040204020203" pitchFamily="34" charset="0"/>
                      </a:rPr>
                      <a:t>Kate Smith</a:t>
                    </a:r>
                  </a:p>
                  <a:p>
                    <a:pPr defTabSz="914126">
                      <a:defRPr/>
                    </a:pPr>
                    <a:r>
                      <a:rPr lang="en-US" sz="600">
                        <a:solidFill>
                          <a:prstClr val="white"/>
                        </a:solidFill>
                        <a:latin typeface="Segoe UI Light" panose="020B0502040204020203" pitchFamily="34" charset="0"/>
                        <a:cs typeface="Segoe UI Light" panose="020B0502040204020203" pitchFamily="34" charset="0"/>
                      </a:rPr>
                      <a:t>CONTOSO</a:t>
                    </a:r>
                  </a:p>
                </p:txBody>
              </p:sp>
            </p:grpSp>
            <p:pic>
              <p:nvPicPr>
                <p:cNvPr id="8" name="Picture 7"/>
                <p:cNvPicPr>
                  <a:picLocks noChangeAspect="1"/>
                </p:cNvPicPr>
                <p:nvPr/>
              </p:nvPicPr>
              <p:blipFill>
                <a:blip r:embed="rId4"/>
                <a:stretch>
                  <a:fillRect/>
                </a:stretch>
              </p:blipFill>
              <p:spPr>
                <a:xfrm>
                  <a:off x="11778735" y="-28089"/>
                  <a:ext cx="388620" cy="365760"/>
                </a:xfrm>
                <a:prstGeom prst="rect">
                  <a:avLst/>
                </a:prstGeom>
              </p:spPr>
            </p:pic>
          </p:grpSp>
          <p:sp>
            <p:nvSpPr>
              <p:cNvPr id="5" name="Rectangle 4"/>
              <p:cNvSpPr/>
              <p:nvPr/>
            </p:nvSpPr>
            <p:spPr>
              <a:xfrm>
                <a:off x="8483870" y="-3052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sp>
            <p:nvSpPr>
              <p:cNvPr id="6" name="Rectangle 5"/>
              <p:cNvSpPr/>
              <p:nvPr/>
            </p:nvSpPr>
            <p:spPr>
              <a:xfrm>
                <a:off x="7145220" y="30431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grpSp>
        <p:pic>
          <p:nvPicPr>
            <p:cNvPr id="17" name="Picture 16"/>
            <p:cNvPicPr>
              <a:picLocks noChangeAspect="1"/>
            </p:cNvPicPr>
            <p:nvPr userDrawn="1"/>
          </p:nvPicPr>
          <p:blipFill>
            <a:blip r:embed="rId5"/>
            <a:stretch>
              <a:fillRect/>
            </a:stretch>
          </p:blipFill>
          <p:spPr>
            <a:xfrm>
              <a:off x="432436" y="356582"/>
              <a:ext cx="5663565" cy="4451985"/>
            </a:xfrm>
            <a:prstGeom prst="rect">
              <a:avLst/>
            </a:prstGeom>
          </p:spPr>
        </p:pic>
        <p:sp>
          <p:nvSpPr>
            <p:cNvPr id="18" name="TextBox 17"/>
            <p:cNvSpPr txBox="1"/>
            <p:nvPr userDrawn="1"/>
          </p:nvSpPr>
          <p:spPr>
            <a:xfrm>
              <a:off x="1962528" y="32223"/>
              <a:ext cx="3128087" cy="261610"/>
            </a:xfrm>
            <a:prstGeom prst="rect">
              <a:avLst/>
            </a:prstGeom>
            <a:noFill/>
          </p:spPr>
          <p:txBody>
            <a:bodyPr wrap="square" rtlCol="0">
              <a:spAutoFit/>
            </a:bodyPr>
            <a:lstStyle/>
            <a:p>
              <a:pPr defTabSz="914400">
                <a:defRPr/>
              </a:pPr>
              <a:r>
                <a:rPr lang="en-US" sz="1100">
                  <a:solidFill>
                    <a:prstClr val="white"/>
                  </a:solidFill>
                  <a:cs typeface="Segoe UI" panose="020B0502040204020203" pitchFamily="34" charset="0"/>
                </a:rPr>
                <a:t>Advisor recommendations</a:t>
              </a:r>
            </a:p>
          </p:txBody>
        </p:sp>
        <p:grpSp>
          <p:nvGrpSpPr>
            <p:cNvPr id="21" name="Group 20"/>
            <p:cNvGrpSpPr/>
            <p:nvPr userDrawn="1"/>
          </p:nvGrpSpPr>
          <p:grpSpPr>
            <a:xfrm>
              <a:off x="-1" y="356580"/>
              <a:ext cx="396717" cy="6500934"/>
              <a:chOff x="-1" y="356580"/>
              <a:chExt cx="396717" cy="6500934"/>
            </a:xfrm>
          </p:grpSpPr>
          <p:pic>
            <p:nvPicPr>
              <p:cNvPr id="19" name="Picture 18"/>
              <p:cNvPicPr>
                <a:picLocks noChangeAspect="1"/>
              </p:cNvPicPr>
              <p:nvPr userDrawn="1"/>
            </p:nvPicPr>
            <p:blipFill>
              <a:blip r:embed="rId6"/>
              <a:stretch>
                <a:fillRect/>
              </a:stretch>
            </p:blipFill>
            <p:spPr>
              <a:xfrm>
                <a:off x="0" y="356580"/>
                <a:ext cx="396716" cy="3934778"/>
              </a:xfrm>
              <a:prstGeom prst="rect">
                <a:avLst/>
              </a:prstGeom>
            </p:spPr>
          </p:pic>
          <p:pic>
            <p:nvPicPr>
              <p:cNvPr id="20" name="Picture 19"/>
              <p:cNvPicPr>
                <a:picLocks noChangeAspect="1"/>
              </p:cNvPicPr>
              <p:nvPr userDrawn="1"/>
            </p:nvPicPr>
            <p:blipFill>
              <a:blip r:embed="rId7"/>
              <a:stretch>
                <a:fillRect/>
              </a:stretch>
            </p:blipFill>
            <p:spPr>
              <a:xfrm>
                <a:off x="-1" y="4059900"/>
                <a:ext cx="396717" cy="2797614"/>
              </a:xfrm>
              <a:prstGeom prst="rect">
                <a:avLst/>
              </a:prstGeom>
            </p:spPr>
          </p:pic>
        </p:grpSp>
      </p:grpSp>
    </p:spTree>
    <p:extLst>
      <p:ext uri="{BB962C8B-B14F-4D97-AF65-F5344CB8AC3E}">
        <p14:creationId xmlns:p14="http://schemas.microsoft.com/office/powerpoint/2010/main" val="122822125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5431" y="6567087"/>
            <a:ext cx="3701141"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5209492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92926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743882"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rgbClr val="505050">
                    <a:lumMod val="50000"/>
                  </a:srgb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86"/>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ln w="19050">
                  <a:noFill/>
                </a:ln>
                <a:solidFill>
                  <a:srgbClr val="008272"/>
                </a:solidFill>
                <a:ea typeface="Segoe UI" pitchFamily="34" charset="0"/>
                <a:cs typeface="Segoe UI" pitchFamily="34" charset="0"/>
                <a:sym typeface="Wingdings" panose="05000000000000000000" pitchFamily="2" charset="2"/>
              </a:rPr>
              <a:t></a:t>
            </a:r>
            <a:endParaRPr lang="en-US" sz="2000" kern="0">
              <a:ln w="19050">
                <a:noFill/>
              </a:ln>
              <a:solidFill>
                <a:srgbClr val="008272"/>
              </a:solidFill>
              <a:ea typeface="Segoe UI" pitchFamily="34" charset="0"/>
              <a:cs typeface="Segoe UI" pitchFamily="34" charset="0"/>
            </a:endParaRPr>
          </a:p>
        </p:txBody>
      </p:sp>
      <p:sp>
        <p:nvSpPr>
          <p:cNvPr id="2" name="Title 1"/>
          <p:cNvSpPr>
            <a:spLocks noGrp="1"/>
          </p:cNvSpPr>
          <p:nvPr>
            <p:ph type="title"/>
          </p:nvPr>
        </p:nvSpPr>
        <p:spPr>
          <a:xfrm>
            <a:off x="269240" y="289511"/>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378791" y="121601"/>
            <a:ext cx="644101"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19" name="Picture Placeholder 16"/>
          <p:cNvSpPr>
            <a:spLocks noGrp="1"/>
          </p:cNvSpPr>
          <p:nvPr>
            <p:ph type="pic" sz="quarter" idx="13"/>
          </p:nvPr>
        </p:nvSpPr>
        <p:spPr>
          <a:xfrm>
            <a:off x="4800600" y="289511"/>
            <a:ext cx="6096000" cy="6172411"/>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2370672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3793368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spTree>
    <p:extLst>
      <p:ext uri="{BB962C8B-B14F-4D97-AF65-F5344CB8AC3E}">
        <p14:creationId xmlns:p14="http://schemas.microsoft.com/office/powerpoint/2010/main" val="3429054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spTree>
    <p:extLst>
      <p:ext uri="{BB962C8B-B14F-4D97-AF65-F5344CB8AC3E}">
        <p14:creationId xmlns:p14="http://schemas.microsoft.com/office/powerpoint/2010/main" val="64477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58990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447415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6117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49760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1312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28114327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02074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143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601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3049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026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079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6405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341036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3.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theme" Target="../theme/theme4.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image" Target="../media/image15.png"/><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theme" Target="../theme/theme6.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image" Target="../media/image19.emf"/><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theme" Target="../theme/theme7.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2/15/2018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0" r:id="rId5"/>
    <p:sldLayoutId id="2147483669" r:id="rId6"/>
    <p:sldLayoutId id="2147483650" r:id="rId7"/>
    <p:sldLayoutId id="2147483649" r:id="rId8"/>
    <p:sldLayoutId id="2147483651" r:id="rId9"/>
    <p:sldLayoutId id="2147483668"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4" r:id="rId19"/>
    <p:sldLayoutId id="2147483666" r:id="rId20"/>
    <p:sldLayoutId id="2147483677" r:id="rId21"/>
    <p:sldLayoutId id="2147483678" r:id="rId22"/>
    <p:sldLayoutId id="2147483679"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368406B1-5395-4EAD-BD16-C032EA563FF8}" type="datetimeFigureOut">
              <a:rPr lang="en-US" smtClean="0">
                <a:solidFill>
                  <a:prstClr val="black">
                    <a:tint val="75000"/>
                  </a:prstClr>
                </a:solidFill>
              </a:rPr>
              <a:pPr defTabSz="914400"/>
              <a:t>2/15/2018</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dirty="0">
              <a:solidFill>
                <a:prstClr val="black">
                  <a:tint val="75000"/>
                </a:prstClr>
              </a:solidFill>
            </a:endParaRPr>
          </a:p>
        </p:txBody>
      </p:sp>
      <p:sp>
        <p:nvSpPr>
          <p:cNvPr id="6" name="Slide Number Placeholder 5"/>
          <p:cNvSpPr>
            <a:spLocks noGrp="1"/>
          </p:cNvSpPr>
          <p:nvPr>
            <p:ph type="sldNum" sz="quarter" idx="4"/>
          </p:nvPr>
        </p:nvSpPr>
        <p:spPr>
          <a:xfrm>
            <a:off x="8424985" y="6356350"/>
            <a:ext cx="89095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2AD9E620-94DA-46AD-A290-2756EFB5EED5}" type="slidenum">
              <a:rPr lang="en-US" smtClean="0">
                <a:solidFill>
                  <a:prstClr val="black">
                    <a:tint val="75000"/>
                  </a:prstClr>
                </a:solidFill>
              </a:rPr>
              <a:pPr defTabSz="914400"/>
              <a:t>‹#›</a:t>
            </a:fld>
            <a:endParaRPr lang="en-US" dirty="0">
              <a:solidFill>
                <a:prstClr val="black">
                  <a:tint val="75000"/>
                </a:prstClr>
              </a:solidFill>
            </a:endParaRPr>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74088568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15.02.2018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8989152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400"/>
            <a:fld id="{27258FFF-F925-446B-8502-81C933981705}" type="slidenum">
              <a:rPr>
                <a:gradFill>
                  <a:gsLst>
                    <a:gs pos="2239">
                      <a:srgbClr val="505050"/>
                    </a:gs>
                    <a:gs pos="11940">
                      <a:srgbClr val="505050"/>
                    </a:gs>
                  </a:gsLst>
                  <a:lin ang="5400000" scaled="0"/>
                </a:gradFill>
              </a:rPr>
              <a:pPr defTabSz="914400"/>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91467236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112031104"/>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44676562"/>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14400">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defTabSz="914400">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915052538"/>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3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image" Target="../media/image66.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5.emf"/><Relationship Id="rId2" Type="http://schemas.openxmlformats.org/officeDocument/2006/relationships/notesSlide" Target="../notesSlides/notesSlide14.xml"/><Relationship Id="rId16" Type="http://schemas.openxmlformats.org/officeDocument/2006/relationships/image" Target="../media/image69.png"/><Relationship Id="rId1" Type="http://schemas.openxmlformats.org/officeDocument/2006/relationships/slideLayout" Target="../slideLayouts/slideLayout44.xml"/><Relationship Id="rId6" Type="http://schemas.openxmlformats.org/officeDocument/2006/relationships/image" Target="../media/image60.png"/><Relationship Id="rId11" Type="http://schemas.openxmlformats.org/officeDocument/2006/relationships/image" Target="../media/image64.emf"/><Relationship Id="rId5" Type="http://schemas.openxmlformats.org/officeDocument/2006/relationships/image" Target="../media/image59.png"/><Relationship Id="rId15" Type="http://schemas.openxmlformats.org/officeDocument/2006/relationships/image" Target="../media/image68.png"/><Relationship Id="rId10" Type="http://schemas.microsoft.com/office/2007/relationships/hdphoto" Target="../media/hdphoto5.wdp"/><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www.chef.io/solutions/windows/" TargetMode="External"/><Relationship Id="rId7"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hyperlink" Target="https://docs.microsoft.com/en-us/azure/automation/automation-dsc-overview" TargetMode="External"/><Relationship Id="rId4" Type="http://schemas.openxmlformats.org/officeDocument/2006/relationships/hyperlink" Target="http://puppetlabs.com/solutions/microsoft" TargetMode="External"/><Relationship Id="rId9" Type="http://schemas.openxmlformats.org/officeDocument/2006/relationships/image" Target="../media/image7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45.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44.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emf"/><Relationship Id="rId9" Type="http://schemas.openxmlformats.org/officeDocument/2006/relationships/image" Target="../media/image80.png"/></Relationships>
</file>

<file path=ppt/slides/_rels/slide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44.xml"/><Relationship Id="rId5" Type="http://schemas.openxmlformats.org/officeDocument/2006/relationships/image" Target="../media/image86.png"/><Relationship Id="rId4" Type="http://schemas.openxmlformats.org/officeDocument/2006/relationships/image" Target="../media/image85.png"/></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44.xml"/><Relationship Id="rId4" Type="http://schemas.openxmlformats.org/officeDocument/2006/relationships/hyperlink" Target="https://docs.microsoft.com/en-us/azure/logic-apps/logic-apps-what-are-logic-app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44.xml"/><Relationship Id="rId4" Type="http://schemas.openxmlformats.org/officeDocument/2006/relationships/hyperlink" Target="https://azure.microsoft.com/en-us/blog/manage-your-business-needs-with-new-enhancements-in-azure-autoscale/"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30.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94.tiff"/></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98.png"/><Relationship Id="rId7" Type="http://schemas.openxmlformats.org/officeDocument/2006/relationships/image" Target="../media/image102.emf"/><Relationship Id="rId2" Type="http://schemas.openxmlformats.org/officeDocument/2006/relationships/notesSlide" Target="../notesSlides/notesSlide37.xml"/><Relationship Id="rId1" Type="http://schemas.openxmlformats.org/officeDocument/2006/relationships/slideLayout" Target="../slideLayouts/slideLayout22.xml"/><Relationship Id="rId6" Type="http://schemas.openxmlformats.org/officeDocument/2006/relationships/image" Target="../media/image101.emf"/><Relationship Id="rId11" Type="http://schemas.microsoft.com/office/2007/relationships/hdphoto" Target="../media/hdphoto6.wdp"/><Relationship Id="rId5" Type="http://schemas.openxmlformats.org/officeDocument/2006/relationships/image" Target="../media/image100.emf"/><Relationship Id="rId10" Type="http://schemas.openxmlformats.org/officeDocument/2006/relationships/image" Target="../media/image105.png"/><Relationship Id="rId4" Type="http://schemas.openxmlformats.org/officeDocument/2006/relationships/image" Target="../media/image99.emf"/><Relationship Id="rId9" Type="http://schemas.openxmlformats.org/officeDocument/2006/relationships/image" Target="../media/image104.png"/></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hyperlink" Target="https://docs.microsoft.com/en-us/azure/backup/backup-try-azure-backup-in-10-mins"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hyperlink" Target="https://docs.microsoft.com/en-us/azure/backup/backup-try-azure-backup-in-10-min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hyperlink" Target="https://azure.microsoft.com/en-us/blog/announcing-microsoft-azure-backup-server/" TargetMode="External"/><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hyperlink" Target="https://www.microsoft.com/en-us/download/details.aspx?id=55269"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azure/key-vault/" TargetMode="External"/><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hyperlink" Target="https://docs.microsoft.com/en-us/azure/backup/"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117.emf"/><Relationship Id="rId13" Type="http://schemas.openxmlformats.org/officeDocument/2006/relationships/image" Target="../media/image122.emf"/><Relationship Id="rId3" Type="http://schemas.openxmlformats.org/officeDocument/2006/relationships/image" Target="../media/image98.png"/><Relationship Id="rId7" Type="http://schemas.openxmlformats.org/officeDocument/2006/relationships/image" Target="../media/image116.png"/><Relationship Id="rId12" Type="http://schemas.openxmlformats.org/officeDocument/2006/relationships/image" Target="../media/image121.emf"/><Relationship Id="rId2" Type="http://schemas.openxmlformats.org/officeDocument/2006/relationships/notesSlide" Target="../notesSlides/notesSlide51.xml"/><Relationship Id="rId1" Type="http://schemas.openxmlformats.org/officeDocument/2006/relationships/slideLayout" Target="../slideLayouts/slideLayout21.xml"/><Relationship Id="rId6" Type="http://schemas.openxmlformats.org/officeDocument/2006/relationships/image" Target="../media/image115.png"/><Relationship Id="rId11" Type="http://schemas.openxmlformats.org/officeDocument/2006/relationships/image" Target="../media/image120.emf"/><Relationship Id="rId5" Type="http://schemas.openxmlformats.org/officeDocument/2006/relationships/image" Target="../media/image114.png"/><Relationship Id="rId10" Type="http://schemas.openxmlformats.org/officeDocument/2006/relationships/image" Target="../media/image119.emf"/><Relationship Id="rId4" Type="http://schemas.openxmlformats.org/officeDocument/2006/relationships/image" Target="../media/image113.png"/><Relationship Id="rId9" Type="http://schemas.openxmlformats.org/officeDocument/2006/relationships/image" Target="../media/image118.emf"/><Relationship Id="rId14" Type="http://schemas.openxmlformats.org/officeDocument/2006/relationships/image" Target="../media/image123.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86.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49.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118.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for Operations (10-15%)</a:t>
            </a:r>
          </a:p>
        </p:txBody>
      </p:sp>
      <p:sp>
        <p:nvSpPr>
          <p:cNvPr id="3" name="Content Placeholder 2"/>
          <p:cNvSpPr>
            <a:spLocks noGrp="1"/>
          </p:cNvSpPr>
          <p:nvPr>
            <p:ph idx="1"/>
          </p:nvPr>
        </p:nvSpPr>
        <p:spPr>
          <a:xfrm>
            <a:off x="322117" y="1825625"/>
            <a:ext cx="11689773" cy="4793384"/>
          </a:xfrm>
        </p:spPr>
        <p:txBody>
          <a:bodyPr>
            <a:normAutofit fontScale="92500" lnSpcReduction="10000"/>
          </a:bodyPr>
          <a:lstStyle/>
          <a:p>
            <a:pPr fontAlgn="base"/>
            <a:r>
              <a:rPr lang="en-US" dirty="0"/>
              <a:t>Design an application monitoring and alerting strategy </a:t>
            </a:r>
          </a:p>
          <a:p>
            <a:pPr lvl="1" fontAlgn="base"/>
            <a:r>
              <a:rPr lang="en-US" dirty="0"/>
              <a:t>Determine the appropriate Microsoft products and services for monitoring applications on Azure; define solutions for analyzing logs and enabling alerts using Azure Log Analytics; define solutions for analyzing performance metrics and enabling alerts using Azure Monitor; define a solution for monitoring applications and enabling alerts using Application Insights </a:t>
            </a:r>
          </a:p>
          <a:p>
            <a:pPr fontAlgn="base"/>
            <a:r>
              <a:rPr lang="en-US" dirty="0"/>
              <a:t>Design a platform monitoring and alerting strategy </a:t>
            </a:r>
          </a:p>
          <a:p>
            <a:pPr lvl="1" fontAlgn="base"/>
            <a:r>
              <a:rPr lang="en-US" dirty="0"/>
              <a:t>Determine the appropriate Microsoft products and services for monitoring Azure platform solutions; define a monitoring solution using Azure Health, Azure Advisor, and Activity Log; define a monitoring solution for Azure Networks using Log Analytics and Network Watcher service; monitor security with Azure Security Center</a:t>
            </a:r>
          </a:p>
          <a:p>
            <a:pPr fontAlgn="base"/>
            <a:r>
              <a:rPr lang="en-US" dirty="0"/>
              <a:t>Design an operations automation strategy </a:t>
            </a:r>
          </a:p>
          <a:p>
            <a:pPr lvl="1" fontAlgn="base"/>
            <a:r>
              <a:rPr lang="en-US" dirty="0"/>
              <a:t>Determine when to use Azure Automation, Chef, Puppet, PowerShell, Desired State Configuration (DSC), Event Grid, and Azure Logic Apps; define a strategy for auto-scaling; define a strategy for enabling periodic processes and tasks</a:t>
            </a:r>
          </a:p>
        </p:txBody>
      </p:sp>
    </p:spTree>
    <p:extLst>
      <p:ext uri="{BB962C8B-B14F-4D97-AF65-F5344CB8AC3E}">
        <p14:creationId xmlns:p14="http://schemas.microsoft.com/office/powerpoint/2010/main" val="15222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289957"/>
            <a:ext cx="11655840" cy="899537"/>
          </a:xfrm>
        </p:spPr>
        <p:txBody>
          <a:bodyPr/>
          <a:lstStyle/>
          <a:p>
            <a:r>
              <a:rPr lang="en-US" dirty="0"/>
              <a:t>Application Insights Ecosystem</a:t>
            </a:r>
          </a:p>
        </p:txBody>
      </p:sp>
      <p:grpSp>
        <p:nvGrpSpPr>
          <p:cNvPr id="13" name="Group 12">
            <a:extLst>
              <a:ext uri="{FF2B5EF4-FFF2-40B4-BE49-F238E27FC236}">
                <a16:creationId xmlns:a16="http://schemas.microsoft.com/office/drawing/2014/main" id="{4BBA2BD5-F853-4D25-BA6F-43E80C8E8202}"/>
              </a:ext>
            </a:extLst>
          </p:cNvPr>
          <p:cNvGrpSpPr/>
          <p:nvPr/>
        </p:nvGrpSpPr>
        <p:grpSpPr>
          <a:xfrm>
            <a:off x="8131302" y="1798334"/>
            <a:ext cx="3847346" cy="2069343"/>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Export &amp; Correlation</a:t>
              </a:r>
              <a:endParaRPr lang="en-US" altLang="en-US" sz="2800" dirty="0">
                <a:solidFill>
                  <a:srgbClr val="FFFFFF"/>
                </a:solidFill>
                <a:latin typeface="Arial" panose="020B0604020202020204" pitchFamily="34" charset="0"/>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grpSp>
        <p:nvGrpSpPr>
          <p:cNvPr id="12" name="Group 11">
            <a:extLst>
              <a:ext uri="{FF2B5EF4-FFF2-40B4-BE49-F238E27FC236}">
                <a16:creationId xmlns:a16="http://schemas.microsoft.com/office/drawing/2014/main" id="{FE936866-5225-419C-A597-534B38884CEF}"/>
              </a:ext>
            </a:extLst>
          </p:cNvPr>
          <p:cNvGrpSpPr/>
          <p:nvPr/>
        </p:nvGrpSpPr>
        <p:grpSpPr>
          <a:xfrm>
            <a:off x="4178356" y="1798334"/>
            <a:ext cx="3978668" cy="2069344"/>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Exploration</a:t>
              </a:r>
              <a:endParaRPr lang="en-US" altLang="en-US" sz="2800" dirty="0">
                <a:solidFill>
                  <a:srgbClr val="FFFFFF"/>
                </a:solidFill>
                <a:latin typeface="Arial" panose="020B0604020202020204" pitchFamily="34" charset="0"/>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nvGrpSpPr>
            <p:cNvPr id="83" name="Group 82"/>
            <p:cNvGrpSpPr/>
            <p:nvPr/>
          </p:nvGrpSpPr>
          <p:grpSpPr>
            <a:xfrm>
              <a:off x="4338682" y="2387041"/>
              <a:ext cx="3981907" cy="1524439"/>
              <a:chOff x="4338414" y="2943626"/>
              <a:chExt cx="3982472" cy="1524659"/>
            </a:xfrm>
          </p:grpSpPr>
          <p:grpSp>
            <p:nvGrpSpPr>
              <p:cNvPr id="51" name="Group 50"/>
              <p:cNvGrpSpPr/>
              <p:nvPr/>
            </p:nvGrpSpPr>
            <p:grpSpPr>
              <a:xfrm>
                <a:off x="4399174" y="2943626"/>
                <a:ext cx="3921712" cy="1509091"/>
                <a:chOff x="4367109" y="1706319"/>
                <a:chExt cx="3845165" cy="1479635"/>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algn="ctr" defTabSz="914192" eaLnBrk="0" fontAlgn="base" hangingPunct="0">
                      <a:spcBef>
                        <a:spcPct val="0"/>
                      </a:spcBef>
                      <a:spcAft>
                        <a:spcPct val="0"/>
                      </a:spcAft>
                      <a:defRPr/>
                    </a:pPr>
                    <a:r>
                      <a:rPr lang="en-US" altLang="en-US" sz="1400" dirty="0">
                        <a:solidFill>
                          <a:srgbClr val="29A2DA"/>
                        </a:solidFill>
                        <a:latin typeface="Segoe UI Semibold" panose="020B0702040204020203" pitchFamily="34" charset="0"/>
                      </a:rPr>
                      <a:t>Microsoft Azure </a:t>
                    </a:r>
                    <a:r>
                      <a:rPr lang="en-US" altLang="en-US" sz="1400" dirty="0">
                        <a:solidFill>
                          <a:srgbClr val="FFFFFF"/>
                        </a:solidFill>
                        <a:latin typeface="Segoe UI Semibold" panose="020B0702040204020203" pitchFamily="34" charset="0"/>
                      </a:rPr>
                      <a:t>Portal</a:t>
                    </a:r>
                    <a:endParaRPr lang="en-US" altLang="en-US" sz="900" b="1" dirty="0">
                      <a:solidFill>
                        <a:srgbClr val="FFFFFF"/>
                      </a:solidFill>
                      <a:latin typeface="Segoe UI Bold" panose="020B0802040204020203" pitchFamily="34" charset="0"/>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Azure Monitor</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Application Map</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Live Metrics Stream</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Profiler &amp; Debugger</a:t>
                    </a:r>
                  </a:p>
                </p:txBody>
              </p:sp>
            </p:grpSp>
            <p:sp>
              <p:nvSpPr>
                <p:cNvPr id="53" name="Rectangle 52"/>
                <p:cNvSpPr/>
                <p:nvPr/>
              </p:nvSpPr>
              <p:spPr>
                <a:xfrm>
                  <a:off x="6254581" y="2879929"/>
                  <a:ext cx="1957693" cy="306025"/>
                </a:xfrm>
                <a:prstGeom prst="rect">
                  <a:avLst/>
                </a:prstGeom>
              </p:spPr>
              <p:txBody>
                <a:bodyPr wrap="square">
                  <a:spAutoFit/>
                </a:bodyPr>
                <a:lstStyle/>
                <a:p>
                  <a:pPr algn="ctr" defTabSz="914192"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Analytics Portal</a:t>
                  </a:r>
                  <a:endParaRPr lang="en-US" altLang="en-US" sz="1400" dirty="0">
                    <a:solidFill>
                      <a:srgbClr val="FFFFFF"/>
                    </a:solidFill>
                    <a:latin typeface="Arial" panose="020B0604020202020204" pitchFamily="34" charset="0"/>
                  </a:endParaRPr>
                </a:p>
              </p:txBody>
            </p:sp>
          </p:grpSp>
          <p:sp>
            <p:nvSpPr>
              <p:cNvPr id="79" name="Rectangle 78"/>
              <p:cNvSpPr/>
              <p:nvPr/>
            </p:nvSpPr>
            <p:spPr>
              <a:xfrm>
                <a:off x="4699245" y="4127104"/>
                <a:ext cx="1624975" cy="318286"/>
              </a:xfrm>
              <a:prstGeom prst="rect">
                <a:avLst/>
              </a:prstGeom>
            </p:spPr>
            <p:txBody>
              <a:bodyPr wrap="none">
                <a:spAutoFit/>
              </a:bodyPr>
              <a:lstStyle/>
              <a:p>
                <a:pPr defTabSz="914192">
                  <a:defRPr/>
                </a:pPr>
                <a:r>
                  <a:rPr lang="en-US" sz="1400" dirty="0">
                    <a:solidFill>
                      <a:srgbClr val="B379C1"/>
                    </a:solidFill>
                    <a:latin typeface="Segoe UI Semibold" panose="020B0702040204020203" pitchFamily="34" charset="0"/>
                    <a:cs typeface="Segoe UI Semibold" panose="020B0702040204020203" pitchFamily="34" charset="0"/>
                  </a:rPr>
                  <a:t>Visual Studio </a:t>
                </a:r>
                <a:r>
                  <a:rPr lang="en-US" sz="1400" dirty="0">
                    <a:solidFill>
                      <a:srgbClr val="FFFFFF"/>
                    </a:solidFill>
                    <a:latin typeface="Segoe UI Semibold" panose="020B0702040204020203" pitchFamily="34" charset="0"/>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8261980" y="2332651"/>
            <a:ext cx="3844907" cy="1482266"/>
            <a:chOff x="8427961" y="2935499"/>
            <a:chExt cx="3922561" cy="1512204"/>
          </a:xfrm>
        </p:grpSpPr>
        <p:grpSp>
          <p:nvGrpSpPr>
            <p:cNvPr id="57" name="Group 56"/>
            <p:cNvGrpSpPr/>
            <p:nvPr/>
          </p:nvGrpSpPr>
          <p:grpSpPr>
            <a:xfrm>
              <a:off x="8427961" y="2935499"/>
              <a:ext cx="3922561" cy="1512204"/>
              <a:chOff x="8317259" y="1698351"/>
              <a:chExt cx="3845997" cy="1482688"/>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Power BI</a:t>
                  </a:r>
                  <a:endParaRPr lang="en-US" altLang="en-US" sz="1400" dirty="0">
                    <a:solidFill>
                      <a:srgbClr val="FFFFFF"/>
                    </a:solidFill>
                    <a:latin typeface="Arial" panose="020B0604020202020204" pitchFamily="34" charset="0"/>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29A2DA"/>
                    </a:solidFill>
                    <a:latin typeface="Segoe UI Semibold" panose="020B0702040204020203" pitchFamily="34" charset="0"/>
                  </a:rPr>
                  <a:t>Microsoft Azure </a:t>
                </a:r>
                <a:r>
                  <a:rPr lang="en-US" altLang="en-US" sz="1400" dirty="0">
                    <a:solidFill>
                      <a:srgbClr val="FFFFFF"/>
                    </a:solidFill>
                    <a:latin typeface="Segoe UI Semibold" panose="020B0702040204020203" pitchFamily="34" charset="0"/>
                  </a:rPr>
                  <a:t>dashboards</a:t>
                </a:r>
                <a:endParaRPr lang="en-US" altLang="en-US" sz="1400" dirty="0">
                  <a:solidFill>
                    <a:srgbClr val="FFFFFF"/>
                  </a:solidFill>
                  <a:latin typeface="Arial" panose="020B0604020202020204" pitchFamily="34" charset="0"/>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OMS Connector</a:t>
                  </a:r>
                  <a:endParaRPr lang="en-US" altLang="en-US" sz="1400" dirty="0">
                    <a:solidFill>
                      <a:srgbClr val="FFFFFF"/>
                    </a:solidFill>
                    <a:latin typeface="Arial" panose="020B0604020202020204" pitchFamily="34" charset="0"/>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Data Access APIs</a:t>
                </a:r>
                <a:endParaRPr lang="en-US" altLang="en-US" sz="1400" dirty="0">
                  <a:solidFill>
                    <a:srgbClr val="FFFFFF"/>
                  </a:solidFill>
                  <a:latin typeface="Arial" panose="020B0604020202020204" pitchFamily="34" charset="0"/>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a:clrChange>
                    <a:clrFrom>
                      <a:srgbClr val="FFFFFF"/>
                    </a:clrFrom>
                    <a:clrTo>
                      <a:srgbClr val="FFFFFF">
                        <a:alpha val="0"/>
                      </a:srgbClr>
                    </a:clrTo>
                  </a:clrChange>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Blob storage</a:t>
                  </a:r>
                  <a:endParaRPr lang="en-US" altLang="en-US" sz="1400" dirty="0">
                    <a:solidFill>
                      <a:srgbClr val="FFFFFF"/>
                    </a:solidFill>
                    <a:latin typeface="Arial" panose="020B0604020202020204" pitchFamily="34" charset="0"/>
                  </a:endParaRPr>
                </a:p>
              </p:txBody>
            </p:sp>
          </p:grpSp>
          <p:sp>
            <p:nvSpPr>
              <p:cNvPr id="63" name="Rectangle 62"/>
              <p:cNvSpPr/>
              <p:nvPr/>
            </p:nvSpPr>
            <p:spPr>
              <a:xfrm>
                <a:off x="10616879" y="2554451"/>
                <a:ext cx="1320070" cy="521506"/>
              </a:xfrm>
              <a:prstGeom prst="rect">
                <a:avLst/>
              </a:prstGeom>
            </p:spPr>
            <p:txBody>
              <a:bodyPr wrap="square">
                <a:spAutoFit/>
              </a:bodyPr>
              <a:lstStyle/>
              <a:p>
                <a:pPr defTabSz="914192">
                  <a:defRPr/>
                </a:pPr>
                <a:r>
                  <a:rPr lang="en-US" sz="1400" dirty="0">
                    <a:solidFill>
                      <a:srgbClr val="B379C1"/>
                    </a:solidFill>
                    <a:latin typeface="Segoe UI Semibold" panose="020B0702040204020203" pitchFamily="34" charset="0"/>
                    <a:cs typeface="Segoe UI Semibold" panose="020B0702040204020203" pitchFamily="34" charset="0"/>
                  </a:rPr>
                  <a:t>Visual Studio</a:t>
                </a:r>
                <a:r>
                  <a:rPr lang="en-US" sz="1400" dirty="0">
                    <a:solidFill>
                      <a:srgbClr val="505050"/>
                    </a:solidFill>
                    <a:latin typeface="Segoe UI Semibold" panose="020B0702040204020203" pitchFamily="34" charset="0"/>
                    <a:cs typeface="Segoe UI Semibold" panose="020B0702040204020203" pitchFamily="34" charset="0"/>
                  </a:rPr>
                  <a:t> </a:t>
                </a:r>
                <a:r>
                  <a:rPr lang="en-US" sz="1400" dirty="0">
                    <a:solidFill>
                      <a:srgbClr val="FFFFFF"/>
                    </a:solidFill>
                    <a:latin typeface="Segoe UI Semibold" panose="020B0702040204020203" pitchFamily="34" charset="0"/>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225410" y="4393249"/>
            <a:ext cx="11753238" cy="513039"/>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Support</a:t>
            </a:r>
            <a:endParaRPr lang="en-US" altLang="en-US" sz="2800"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225410" y="4906290"/>
            <a:ext cx="11753238" cy="1556304"/>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5" anchor="t" anchorCtr="0" compatLnSpc="1">
            <a:prstTxWarp prst="textNoShape">
              <a:avLst/>
            </a:prstTxWarp>
          </a:bodyPr>
          <a:lstStyle/>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ASP.NET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ASP.NET Core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Java - J2EE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Windows Desktop</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WCF</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JavaScript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Node.JS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PHP</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Python</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Ruby</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Angular</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Docker</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Kubernetes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Dynamics CRM</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Web Apps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Cloud Services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VMs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Functions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Service Fabric</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Glimpse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Spring</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Log4Net/NLog</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Log4J/Logback</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System.Diagnostics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Semantic Logging (SLAB)</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ETW/</a:t>
            </a:r>
            <a:r>
              <a:rPr lang="en-US" sz="1400" dirty="0" err="1">
                <a:solidFill>
                  <a:srgbClr val="FFFFFF"/>
                </a:solidFill>
                <a:latin typeface="Segoe UI Semibold" panose="020B0702040204020203" pitchFamily="34" charset="0"/>
                <a:cs typeface="Segoe UI Semibold" panose="020B0702040204020203" pitchFamily="34" charset="0"/>
              </a:rPr>
              <a:t>EventSource</a:t>
            </a:r>
            <a:endParaRPr lang="en-US" sz="1400" dirty="0">
              <a:solidFill>
                <a:srgbClr val="FFFFFF"/>
              </a:solidFill>
              <a:latin typeface="Segoe UI Semibold" panose="020B0702040204020203" pitchFamily="34" charset="0"/>
              <a:cs typeface="Segoe UI Semibold" panose="020B0702040204020203" pitchFamily="34" charset="0"/>
            </a:endParaRP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LogStash</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Collectd</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Concrete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Drupal</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Joomla</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SharePoint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WordPress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Orchard</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id="{DE09A68E-98B2-4B67-97FC-53574DCD9729}"/>
              </a:ext>
            </a:extLst>
          </p:cNvPr>
          <p:cNvSpPr txBox="1"/>
          <p:nvPr/>
        </p:nvSpPr>
        <p:spPr>
          <a:xfrm>
            <a:off x="11479578" y="5997164"/>
            <a:ext cx="447558" cy="523220"/>
          </a:xfrm>
          <a:prstGeom prst="rect">
            <a:avLst/>
          </a:prstGeom>
          <a:noFill/>
        </p:spPr>
        <p:txBody>
          <a:bodyPr wrap="none" rtlCol="0">
            <a:spAutoFit/>
          </a:bodyPr>
          <a:lstStyle/>
          <a:p>
            <a:pPr defTabSz="914367">
              <a:defRPr/>
            </a:pPr>
            <a:r>
              <a:rPr lang="en-US" sz="2800" dirty="0">
                <a:solidFill>
                  <a:srgbClr val="FFFFFF"/>
                </a:solidFill>
              </a:rPr>
              <a:t>…</a:t>
            </a:r>
          </a:p>
        </p:txBody>
      </p:sp>
      <p:grpSp>
        <p:nvGrpSpPr>
          <p:cNvPr id="2" name="Group 1">
            <a:extLst>
              <a:ext uri="{FF2B5EF4-FFF2-40B4-BE49-F238E27FC236}">
                <a16:creationId xmlns:a16="http://schemas.microsoft.com/office/drawing/2014/main" id="{2839B3B5-177A-43BF-A0AE-021E0F7C51AB}"/>
              </a:ext>
            </a:extLst>
          </p:cNvPr>
          <p:cNvGrpSpPr/>
          <p:nvPr/>
        </p:nvGrpSpPr>
        <p:grpSpPr>
          <a:xfrm>
            <a:off x="277573" y="1798332"/>
            <a:ext cx="3835564" cy="2069345"/>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Ingestion</a:t>
              </a:r>
              <a:endParaRPr lang="en-US" altLang="en-US" sz="700" dirty="0">
                <a:solidFill>
                  <a:srgbClr val="FFFFFF"/>
                </a:solidFill>
                <a:latin typeface="Arial" panose="020B0604020202020204" pitchFamily="34" charset="0"/>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nvGrpSpPr>
            <p:cNvPr id="14" name="Group 13">
              <a:extLst>
                <a:ext uri="{FF2B5EF4-FFF2-40B4-BE49-F238E27FC236}">
                  <a16:creationId xmlns:a16="http://schemas.microsoft.com/office/drawing/2014/main"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    SCOM MP                      Open Schema</a:t>
                  </a:r>
                  <a:endParaRPr lang="en-US" altLang="en-US" sz="900" dirty="0">
                    <a:solidFill>
                      <a:srgbClr val="FFFFFF"/>
                    </a:solidFill>
                    <a:latin typeface="Arial" panose="020B0604020202020204" pitchFamily="34" charset="0"/>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algn="ctr" defTabSz="914049" eaLnBrk="0" fontAlgn="base" hangingPunct="0">
                      <a:spcBef>
                        <a:spcPct val="0"/>
                      </a:spcBef>
                      <a:spcAft>
                        <a:spcPct val="0"/>
                      </a:spcAft>
                      <a:defRPr/>
                    </a:pPr>
                    <a:r>
                      <a:rPr lang="en-US" altLang="en-US" sz="1400" b="1" dirty="0">
                        <a:solidFill>
                          <a:srgbClr val="E0C8E6"/>
                        </a:solidFill>
                        <a:latin typeface="Segoe UI Bold" panose="020B0802040204020203" pitchFamily="34" charset="0"/>
                        <a:cs typeface="Segoe UI Bold" panose="020B0802040204020203" pitchFamily="34" charset="0"/>
                      </a:rPr>
                      <a:t>Application Insights</a:t>
                    </a:r>
                    <a:endParaRPr lang="en-US" altLang="en-US" sz="900" b="1" dirty="0">
                      <a:solidFill>
                        <a:srgbClr val="E0C8E6"/>
                      </a:solidFill>
                      <a:latin typeface="Segoe UI Bold" panose="020B0802040204020203" pitchFamily="34" charset="0"/>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Open Source SDKs</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Status Monitor </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Azure Extensions</a:t>
                    </a:r>
                  </a:p>
                </p:txBody>
              </p:sp>
            </p:grpSp>
          </p:grpSp>
          <p:pic>
            <p:nvPicPr>
              <p:cNvPr id="1028" name="Picture 4" descr="Image result for scom icon">
                <a:extLst>
                  <a:ext uri="{FF2B5EF4-FFF2-40B4-BE49-F238E27FC236}">
                    <a16:creationId xmlns:a16="http://schemas.microsoft.com/office/drawing/2014/main" id="{673002B1-D8C6-4B31-8D22-0273D3E55A6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4840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 platform monitoring and alerting strategy</a:t>
            </a:r>
          </a:p>
        </p:txBody>
      </p:sp>
    </p:spTree>
    <p:extLst>
      <p:ext uri="{BB962C8B-B14F-4D97-AF65-F5344CB8AC3E}">
        <p14:creationId xmlns:p14="http://schemas.microsoft.com/office/powerpoint/2010/main" val="4168300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326EF179-CD10-4530-87CC-E6713018ED2C}"/>
              </a:ext>
            </a:extLst>
          </p:cNvPr>
          <p:cNvGrpSpPr>
            <a:grpSpLocks noChangeAspect="1"/>
          </p:cNvGrpSpPr>
          <p:nvPr/>
        </p:nvGrpSpPr>
        <p:grpSpPr bwMode="auto">
          <a:xfrm flipV="1">
            <a:off x="4454991" y="1736430"/>
            <a:ext cx="3238507" cy="3187109"/>
            <a:chOff x="8085" y="74"/>
            <a:chExt cx="2998" cy="2950"/>
          </a:xfrm>
        </p:grpSpPr>
        <p:sp>
          <p:nvSpPr>
            <p:cNvPr id="6" name="Freeform 5">
              <a:extLst>
                <a:ext uri="{FF2B5EF4-FFF2-40B4-BE49-F238E27FC236}">
                  <a16:creationId xmlns:a16="http://schemas.microsoft.com/office/drawing/2014/main" id="{D7D7C372-5A59-4198-95DE-48C262290373}"/>
                </a:ext>
              </a:extLst>
            </p:cNvPr>
            <p:cNvSpPr>
              <a:spLocks/>
            </p:cNvSpPr>
            <p:nvPr/>
          </p:nvSpPr>
          <p:spPr bwMode="auto">
            <a:xfrm>
              <a:off x="8779" y="74"/>
              <a:ext cx="1615" cy="244"/>
            </a:xfrm>
            <a:custGeom>
              <a:avLst/>
              <a:gdLst>
                <a:gd name="T0" fmla="*/ 0 w 410"/>
                <a:gd name="T1" fmla="*/ 61 h 62"/>
                <a:gd name="T2" fmla="*/ 205 w 410"/>
                <a:gd name="T3" fmla="*/ 0 h 62"/>
                <a:gd name="T4" fmla="*/ 410 w 410"/>
                <a:gd name="T5" fmla="*/ 62 h 62"/>
              </a:gdLst>
              <a:ahLst/>
              <a:cxnLst>
                <a:cxn ang="0">
                  <a:pos x="T0" y="T1"/>
                </a:cxn>
                <a:cxn ang="0">
                  <a:pos x="T2" y="T3"/>
                </a:cxn>
                <a:cxn ang="0">
                  <a:pos x="T4" y="T5"/>
                </a:cxn>
              </a:cxnLst>
              <a:rect l="0" t="0" r="r" b="b"/>
              <a:pathLst>
                <a:path w="410" h="62">
                  <a:moveTo>
                    <a:pt x="0" y="61"/>
                  </a:moveTo>
                  <a:cubicBezTo>
                    <a:pt x="59" y="23"/>
                    <a:pt x="129" y="0"/>
                    <a:pt x="205" y="0"/>
                  </a:cubicBezTo>
                  <a:cubicBezTo>
                    <a:pt x="280" y="0"/>
                    <a:pt x="350" y="23"/>
                    <a:pt x="410" y="62"/>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E60A974E-C14D-49A3-80FD-DF7E34606088}"/>
                </a:ext>
              </a:extLst>
            </p:cNvPr>
            <p:cNvSpPr>
              <a:spLocks/>
            </p:cNvSpPr>
            <p:nvPr/>
          </p:nvSpPr>
          <p:spPr bwMode="auto">
            <a:xfrm>
              <a:off x="8085" y="401"/>
              <a:ext cx="575" cy="1532"/>
            </a:xfrm>
            <a:custGeom>
              <a:avLst/>
              <a:gdLst>
                <a:gd name="T0" fmla="*/ 19 w 146"/>
                <a:gd name="T1" fmla="*/ 389 h 389"/>
                <a:gd name="T2" fmla="*/ 24 w 146"/>
                <a:gd name="T3" fmla="*/ 176 h 389"/>
                <a:gd name="T4" fmla="*/ 146 w 146"/>
                <a:gd name="T5" fmla="*/ 0 h 389"/>
              </a:gdLst>
              <a:ahLst/>
              <a:cxnLst>
                <a:cxn ang="0">
                  <a:pos x="T0" y="T1"/>
                </a:cxn>
                <a:cxn ang="0">
                  <a:pos x="T2" y="T3"/>
                </a:cxn>
                <a:cxn ang="0">
                  <a:pos x="T4" y="T5"/>
                </a:cxn>
              </a:cxnLst>
              <a:rect l="0" t="0" r="r" b="b"/>
              <a:pathLst>
                <a:path w="146" h="389">
                  <a:moveTo>
                    <a:pt x="19" y="389"/>
                  </a:moveTo>
                  <a:cubicBezTo>
                    <a:pt x="0" y="321"/>
                    <a:pt x="1" y="248"/>
                    <a:pt x="24" y="176"/>
                  </a:cubicBezTo>
                  <a:cubicBezTo>
                    <a:pt x="47" y="104"/>
                    <a:pt x="91" y="44"/>
                    <a:pt x="146" y="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221A6BDC-DB22-49B9-A7C6-B0FE7FD6B18B}"/>
                </a:ext>
              </a:extLst>
            </p:cNvPr>
            <p:cNvSpPr>
              <a:spLocks/>
            </p:cNvSpPr>
            <p:nvPr/>
          </p:nvSpPr>
          <p:spPr bwMode="auto">
            <a:xfrm>
              <a:off x="10512" y="405"/>
              <a:ext cx="571" cy="1532"/>
            </a:xfrm>
            <a:custGeom>
              <a:avLst/>
              <a:gdLst>
                <a:gd name="T0" fmla="*/ 0 w 145"/>
                <a:gd name="T1" fmla="*/ 0 h 389"/>
                <a:gd name="T2" fmla="*/ 121 w 145"/>
                <a:gd name="T3" fmla="*/ 175 h 389"/>
                <a:gd name="T4" fmla="*/ 126 w 145"/>
                <a:gd name="T5" fmla="*/ 389 h 389"/>
              </a:gdLst>
              <a:ahLst/>
              <a:cxnLst>
                <a:cxn ang="0">
                  <a:pos x="T0" y="T1"/>
                </a:cxn>
                <a:cxn ang="0">
                  <a:pos x="T2" y="T3"/>
                </a:cxn>
                <a:cxn ang="0">
                  <a:pos x="T4" y="T5"/>
                </a:cxn>
              </a:cxnLst>
              <a:rect l="0" t="0" r="r" b="b"/>
              <a:pathLst>
                <a:path w="145" h="389">
                  <a:moveTo>
                    <a:pt x="0" y="0"/>
                  </a:moveTo>
                  <a:cubicBezTo>
                    <a:pt x="55" y="44"/>
                    <a:pt x="98" y="104"/>
                    <a:pt x="121" y="175"/>
                  </a:cubicBezTo>
                  <a:cubicBezTo>
                    <a:pt x="144" y="247"/>
                    <a:pt x="145" y="321"/>
                    <a:pt x="126" y="389"/>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8F5A1C75-EFB9-4B80-80E0-5DDAFB38C09B}"/>
                </a:ext>
              </a:extLst>
            </p:cNvPr>
            <p:cNvSpPr>
              <a:spLocks/>
            </p:cNvSpPr>
            <p:nvPr/>
          </p:nvSpPr>
          <p:spPr bwMode="auto">
            <a:xfrm>
              <a:off x="8203" y="2075"/>
              <a:ext cx="1304" cy="949"/>
            </a:xfrm>
            <a:custGeom>
              <a:avLst/>
              <a:gdLst>
                <a:gd name="T0" fmla="*/ 331 w 331"/>
                <a:gd name="T1" fmla="*/ 241 h 241"/>
                <a:gd name="T2" fmla="*/ 130 w 331"/>
                <a:gd name="T3" fmla="*/ 170 h 241"/>
                <a:gd name="T4" fmla="*/ 0 w 331"/>
                <a:gd name="T5" fmla="*/ 0 h 241"/>
              </a:gdLst>
              <a:ahLst/>
              <a:cxnLst>
                <a:cxn ang="0">
                  <a:pos x="T0" y="T1"/>
                </a:cxn>
                <a:cxn ang="0">
                  <a:pos x="T2" y="T3"/>
                </a:cxn>
                <a:cxn ang="0">
                  <a:pos x="T4" y="T5"/>
                </a:cxn>
              </a:cxnLst>
              <a:rect l="0" t="0" r="r" b="b"/>
              <a:pathLst>
                <a:path w="331" h="241">
                  <a:moveTo>
                    <a:pt x="331" y="241"/>
                  </a:moveTo>
                  <a:cubicBezTo>
                    <a:pt x="261" y="238"/>
                    <a:pt x="191" y="215"/>
                    <a:pt x="130" y="170"/>
                  </a:cubicBezTo>
                  <a:cubicBezTo>
                    <a:pt x="69" y="126"/>
                    <a:pt x="25" y="66"/>
                    <a:pt x="0" y="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a:extLst>
                <a:ext uri="{FF2B5EF4-FFF2-40B4-BE49-F238E27FC236}">
                  <a16:creationId xmlns:a16="http://schemas.microsoft.com/office/drawing/2014/main" id="{2BF0C3A8-6893-4FDD-B3B1-AA6332FE418F}"/>
                </a:ext>
              </a:extLst>
            </p:cNvPr>
            <p:cNvSpPr>
              <a:spLocks/>
            </p:cNvSpPr>
            <p:nvPr/>
          </p:nvSpPr>
          <p:spPr bwMode="auto">
            <a:xfrm>
              <a:off x="9657" y="2079"/>
              <a:ext cx="1304" cy="945"/>
            </a:xfrm>
            <a:custGeom>
              <a:avLst/>
              <a:gdLst>
                <a:gd name="T0" fmla="*/ 331 w 331"/>
                <a:gd name="T1" fmla="*/ 0 h 240"/>
                <a:gd name="T2" fmla="*/ 202 w 331"/>
                <a:gd name="T3" fmla="*/ 169 h 240"/>
                <a:gd name="T4" fmla="*/ 0 w 331"/>
                <a:gd name="T5" fmla="*/ 240 h 240"/>
              </a:gdLst>
              <a:ahLst/>
              <a:cxnLst>
                <a:cxn ang="0">
                  <a:pos x="T0" y="T1"/>
                </a:cxn>
                <a:cxn ang="0">
                  <a:pos x="T2" y="T3"/>
                </a:cxn>
                <a:cxn ang="0">
                  <a:pos x="T4" y="T5"/>
                </a:cxn>
              </a:cxnLst>
              <a:rect l="0" t="0" r="r" b="b"/>
              <a:pathLst>
                <a:path w="331" h="240">
                  <a:moveTo>
                    <a:pt x="331" y="0"/>
                  </a:moveTo>
                  <a:cubicBezTo>
                    <a:pt x="306" y="66"/>
                    <a:pt x="263" y="125"/>
                    <a:pt x="202" y="169"/>
                  </a:cubicBezTo>
                  <a:cubicBezTo>
                    <a:pt x="141" y="214"/>
                    <a:pt x="70" y="237"/>
                    <a:pt x="0" y="24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5" name="TextBox 114">
            <a:extLst>
              <a:ext uri="{FF2B5EF4-FFF2-40B4-BE49-F238E27FC236}">
                <a16:creationId xmlns:a16="http://schemas.microsoft.com/office/drawing/2014/main" id="{DC4E8956-08D9-4434-8523-BAB5D3015396}"/>
              </a:ext>
            </a:extLst>
          </p:cNvPr>
          <p:cNvSpPr txBox="1">
            <a:spLocks noChangeAspect="1"/>
          </p:cNvSpPr>
          <p:nvPr/>
        </p:nvSpPr>
        <p:spPr>
          <a:xfrm>
            <a:off x="8836525" y="3260947"/>
            <a:ext cx="1354058"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a:t>
            </a:r>
          </a:p>
        </p:txBody>
      </p:sp>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8428884" y="1491392"/>
            <a:ext cx="1200427"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SECURE</a:t>
            </a:r>
          </a:p>
        </p:txBody>
      </p:sp>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5312215" y="5699254"/>
            <a:ext cx="1509935"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spc="49">
                <a:gradFill>
                  <a:gsLst>
                    <a:gs pos="78761">
                      <a:schemeClr val="tx1"/>
                    </a:gs>
                    <a:gs pos="0">
                      <a:schemeClr val="tx1"/>
                    </a:gs>
                  </a:gsLst>
                  <a:lin ang="5400000" scaled="0"/>
                </a:gradFill>
                <a:latin typeface="Segoe UI" panose="020B0502040204020203" pitchFamily="34" charset="0"/>
                <a:cs typeface="Segoe UI" panose="020B0502040204020203" pitchFamily="34" charset="0"/>
              </a:rPr>
              <a:t>MONITOR</a:t>
            </a:r>
          </a:p>
        </p:txBody>
      </p:sp>
      <p:sp>
        <p:nvSpPr>
          <p:cNvPr id="118" name="TextBox 117">
            <a:extLst>
              <a:ext uri="{FF2B5EF4-FFF2-40B4-BE49-F238E27FC236}">
                <a16:creationId xmlns:a16="http://schemas.microsoft.com/office/drawing/2014/main" id="{8C064420-0A6B-43D4-8485-1B0C9111008C}"/>
              </a:ext>
            </a:extLst>
          </p:cNvPr>
          <p:cNvSpPr txBox="1">
            <a:spLocks noChangeAspect="1"/>
          </p:cNvSpPr>
          <p:nvPr/>
        </p:nvSpPr>
        <p:spPr>
          <a:xfrm>
            <a:off x="1586065" y="3260947"/>
            <a:ext cx="1715824"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spc="49">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CONFIGURE</a:t>
            </a:r>
          </a:p>
        </p:txBody>
      </p:sp>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2397168" y="1491392"/>
            <a:ext cx="1311033"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GOVERN</a:t>
            </a:r>
          </a:p>
        </p:txBody>
      </p:sp>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p:txBody>
          <a:bodyPr/>
          <a:lstStyle/>
          <a:p>
            <a:r>
              <a:rPr lang="en-US" dirty="0"/>
              <a:t>Full set of cloud management capabilities</a:t>
            </a:r>
          </a:p>
        </p:txBody>
      </p:sp>
      <p:sp>
        <p:nvSpPr>
          <p:cNvPr id="61" name="Oval 60">
            <a:extLst>
              <a:ext uri="{FF2B5EF4-FFF2-40B4-BE49-F238E27FC236}">
                <a16:creationId xmlns:a16="http://schemas.microsoft.com/office/drawing/2014/main" id="{D682F5A2-11ED-48D8-92D6-E55B8D55F010}"/>
              </a:ext>
            </a:extLst>
          </p:cNvPr>
          <p:cNvSpPr/>
          <p:nvPr/>
        </p:nvSpPr>
        <p:spPr bwMode="auto">
          <a:xfrm>
            <a:off x="4812970" y="2069485"/>
            <a:ext cx="2528653" cy="25290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FED4E6E8-A1ED-4E82-8245-6C9A38084113}"/>
              </a:ext>
            </a:extLst>
          </p:cNvPr>
          <p:cNvSpPr txBox="1"/>
          <p:nvPr/>
        </p:nvSpPr>
        <p:spPr>
          <a:xfrm>
            <a:off x="8437118" y="1785712"/>
            <a:ext cx="2096505" cy="715916"/>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Security Management</a:t>
            </a:r>
          </a:p>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Threat Protection</a:t>
            </a:r>
          </a:p>
        </p:txBody>
      </p:sp>
      <p:sp>
        <p:nvSpPr>
          <p:cNvPr id="124" name="TextBox 123">
            <a:extLst>
              <a:ext uri="{FF2B5EF4-FFF2-40B4-BE49-F238E27FC236}">
                <a16:creationId xmlns:a16="http://schemas.microsoft.com/office/drawing/2014/main" id="{D4E887AA-E930-47A0-A7B5-C1E244CAAA7F}"/>
              </a:ext>
            </a:extLst>
          </p:cNvPr>
          <p:cNvSpPr txBox="1"/>
          <p:nvPr/>
        </p:nvSpPr>
        <p:spPr>
          <a:xfrm>
            <a:off x="8846267" y="3580548"/>
            <a:ext cx="1766030" cy="715916"/>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Backup</a:t>
            </a:r>
          </a:p>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Disaster Recovery</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1774155" y="1785712"/>
            <a:ext cx="1924727" cy="715916"/>
          </a:xfrm>
          <a:prstGeom prst="rect">
            <a:avLst/>
          </a:prstGeom>
          <a:noFill/>
        </p:spPr>
        <p:txBody>
          <a:bodyPr wrap="none" lIns="179277" tIns="143422" rIns="179277" bIns="143422" rtlCol="0">
            <a:spAutoFit/>
          </a:bodyPr>
          <a:lstStyle/>
          <a:p>
            <a:pPr algn="r" defTabSz="932384">
              <a:lnSpc>
                <a:spcPct val="90000"/>
              </a:lnSpc>
              <a:spcBef>
                <a:spcPts val="294"/>
              </a:spcBef>
              <a:defRPr/>
            </a:pPr>
            <a:r>
              <a:rPr lang="en-US" sz="1400"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Policy Management</a:t>
            </a:r>
          </a:p>
          <a:p>
            <a:pPr algn="r" defTabSz="932384">
              <a:lnSpc>
                <a:spcPct val="90000"/>
              </a:lnSpc>
              <a:spcBef>
                <a:spcPts val="294"/>
              </a:spcBef>
              <a:defRPr/>
            </a:pPr>
            <a:r>
              <a:rPr lang="en-US" sz="1400"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Cost Management</a:t>
            </a:r>
          </a:p>
        </p:txBody>
      </p:sp>
      <p:sp>
        <p:nvSpPr>
          <p:cNvPr id="131" name="TextBox 130">
            <a:extLst>
              <a:ext uri="{FF2B5EF4-FFF2-40B4-BE49-F238E27FC236}">
                <a16:creationId xmlns:a16="http://schemas.microsoft.com/office/drawing/2014/main" id="{84143235-4DD0-48F5-9F5C-A234E5C7A7C8}"/>
              </a:ext>
            </a:extLst>
          </p:cNvPr>
          <p:cNvSpPr txBox="1"/>
          <p:nvPr/>
        </p:nvSpPr>
        <p:spPr>
          <a:xfrm>
            <a:off x="1240549" y="3580549"/>
            <a:ext cx="2048607" cy="1180658"/>
          </a:xfrm>
          <a:prstGeom prst="rect">
            <a:avLst/>
          </a:prstGeom>
          <a:noFill/>
        </p:spPr>
        <p:txBody>
          <a:bodyPr wrap="none" lIns="179277" tIns="143422" rIns="179277" bIns="143422" rtlCol="0">
            <a:spAutoFit/>
          </a:bodyPr>
          <a:lstStyle/>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Configuration</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Update Management</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Automation</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Scripting</a:t>
            </a: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7319097" y="3479522"/>
            <a:ext cx="717140" cy="717242"/>
            <a:chOff x="431800" y="3725863"/>
            <a:chExt cx="731520" cy="731520"/>
          </a:xfrm>
        </p:grpSpPr>
        <p:sp>
          <p:nvSpPr>
            <p:cNvPr id="28" name="Oval 27">
              <a:extLst>
                <a:ext uri="{FF2B5EF4-FFF2-40B4-BE49-F238E27FC236}">
                  <a16:creationId xmlns:a16="http://schemas.microsoft.com/office/drawing/2014/main" id="{F8AB32B3-730F-4584-A6D5-CD3F07775064}"/>
                </a:ext>
              </a:extLst>
            </p:cNvPr>
            <p:cNvSpPr/>
            <p:nvPr/>
          </p:nvSpPr>
          <p:spPr bwMode="auto">
            <a:xfrm>
              <a:off x="431800" y="37258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812440D3-20E6-428F-99E6-46432EA7DA33}"/>
                </a:ext>
              </a:extLst>
            </p:cNvPr>
            <p:cNvSpPr/>
            <p:nvPr/>
          </p:nvSpPr>
          <p:spPr bwMode="auto">
            <a:xfrm>
              <a:off x="467531" y="3771650"/>
              <a:ext cx="652164" cy="6521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4704685" y="1646775"/>
            <a:ext cx="717140" cy="717242"/>
            <a:chOff x="431800" y="2925763"/>
            <a:chExt cx="731520" cy="731520"/>
          </a:xfrm>
        </p:grpSpPr>
        <p:sp>
          <p:nvSpPr>
            <p:cNvPr id="41" name="Oval 40">
              <a:extLst>
                <a:ext uri="{FF2B5EF4-FFF2-40B4-BE49-F238E27FC236}">
                  <a16:creationId xmlns:a16="http://schemas.microsoft.com/office/drawing/2014/main" id="{E4867B24-EB8E-4C9F-9B07-2808B2FD4165}"/>
                </a:ext>
              </a:extLst>
            </p:cNvPr>
            <p:cNvSpPr/>
            <p:nvPr/>
          </p:nvSpPr>
          <p:spPr bwMode="auto">
            <a:xfrm>
              <a:off x="431800" y="29257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EA67B464-216E-407C-B193-334F12851C42}"/>
                </a:ext>
              </a:extLst>
            </p:cNvPr>
            <p:cNvSpPr/>
            <p:nvPr/>
          </p:nvSpPr>
          <p:spPr bwMode="auto">
            <a:xfrm>
              <a:off x="460496" y="2954459"/>
              <a:ext cx="675042" cy="6750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cxnSp>
        <p:nvCxnSpPr>
          <p:cNvPr id="24" name="Connector: Elbow 23">
            <a:extLst>
              <a:ext uri="{FF2B5EF4-FFF2-40B4-BE49-F238E27FC236}">
                <a16:creationId xmlns:a16="http://schemas.microsoft.com/office/drawing/2014/main" id="{8B959DF2-9DE7-4087-81AD-6186804239F9}"/>
              </a:ext>
            </a:extLst>
          </p:cNvPr>
          <p:cNvCxnSpPr>
            <a:stCxn id="28" idx="6"/>
            <a:endCxn id="115" idx="1"/>
          </p:cNvCxnSpPr>
          <p:nvPr/>
        </p:nvCxnSpPr>
        <p:spPr>
          <a:xfrm flipV="1">
            <a:off x="8036237" y="3530419"/>
            <a:ext cx="800288" cy="307724"/>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86E01E-B0CB-42C8-8A40-B9B574249CCC}"/>
              </a:ext>
            </a:extLst>
          </p:cNvPr>
          <p:cNvCxnSpPr>
            <a:endCxn id="118" idx="3"/>
          </p:cNvCxnSpPr>
          <p:nvPr/>
        </p:nvCxnSpPr>
        <p:spPr>
          <a:xfrm rot="10800000">
            <a:off x="3301890" y="3530419"/>
            <a:ext cx="729491" cy="307726"/>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42500034-4DEA-4C18-A7F3-FC23EE46FE23}"/>
              </a:ext>
            </a:extLst>
          </p:cNvPr>
          <p:cNvCxnSpPr>
            <a:stCxn id="32" idx="6"/>
            <a:endCxn id="114" idx="1"/>
          </p:cNvCxnSpPr>
          <p:nvPr/>
        </p:nvCxnSpPr>
        <p:spPr>
          <a:xfrm flipV="1">
            <a:off x="7429506" y="1760864"/>
            <a:ext cx="999378" cy="244532"/>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3513CF1-80B1-42EC-928D-6EAB861AD35D}"/>
              </a:ext>
            </a:extLst>
          </p:cNvPr>
          <p:cNvCxnSpPr>
            <a:stCxn id="41" idx="2"/>
            <a:endCxn id="119" idx="3"/>
          </p:cNvCxnSpPr>
          <p:nvPr/>
        </p:nvCxnSpPr>
        <p:spPr>
          <a:xfrm rot="10800000">
            <a:off x="3708201" y="1760864"/>
            <a:ext cx="996484" cy="244532"/>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stCxn id="37" idx="4"/>
            <a:endCxn id="117" idx="0"/>
          </p:cNvCxnSpPr>
          <p:nvPr/>
        </p:nvCxnSpPr>
        <p:spPr>
          <a:xfrm flipH="1">
            <a:off x="6067183" y="5435602"/>
            <a:ext cx="528" cy="263652"/>
          </a:xfrm>
          <a:prstGeom prst="line">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BD64EFC-81A6-4DDF-B422-BE758F8FBB7E}"/>
              </a:ext>
            </a:extLst>
          </p:cNvPr>
          <p:cNvGrpSpPr/>
          <p:nvPr/>
        </p:nvGrpSpPr>
        <p:grpSpPr>
          <a:xfrm>
            <a:off x="4098570" y="3479522"/>
            <a:ext cx="717140" cy="717242"/>
            <a:chOff x="4180755" y="3548790"/>
            <a:chExt cx="731520" cy="731520"/>
          </a:xfrm>
        </p:grpSpPr>
        <p:sp>
          <p:nvSpPr>
            <p:cNvPr id="45" name="Oval 44">
              <a:extLst>
                <a:ext uri="{FF2B5EF4-FFF2-40B4-BE49-F238E27FC236}">
                  <a16:creationId xmlns:a16="http://schemas.microsoft.com/office/drawing/2014/main" id="{3CFDDF8B-5104-4988-8546-B50E8A7FEB25}"/>
                </a:ext>
              </a:extLst>
            </p:cNvPr>
            <p:cNvSpPr/>
            <p:nvPr/>
          </p:nvSpPr>
          <p:spPr bwMode="auto">
            <a:xfrm>
              <a:off x="4180755" y="3548790"/>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E66F5343-C9B8-4AF1-AC0A-00491B6FCD40}"/>
                </a:ext>
              </a:extLst>
            </p:cNvPr>
            <p:cNvSpPr/>
            <p:nvPr/>
          </p:nvSpPr>
          <p:spPr bwMode="auto">
            <a:xfrm>
              <a:off x="4220755" y="3583003"/>
              <a:ext cx="652164" cy="6521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Processing_E9F5">
              <a:extLst>
                <a:ext uri="{FF2B5EF4-FFF2-40B4-BE49-F238E27FC236}">
                  <a16:creationId xmlns:a16="http://schemas.microsoft.com/office/drawing/2014/main" id="{5EC28FC5-77D2-4773-A252-771734421A8F}"/>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95FE535D-6FBE-4A38-92CB-35EA27337062}"/>
              </a:ext>
            </a:extLst>
          </p:cNvPr>
          <p:cNvGrpSpPr/>
          <p:nvPr/>
        </p:nvGrpSpPr>
        <p:grpSpPr>
          <a:xfrm>
            <a:off x="6712366" y="1646775"/>
            <a:ext cx="717140" cy="717242"/>
            <a:chOff x="6846963" y="1679558"/>
            <a:chExt cx="731520" cy="731520"/>
          </a:xfrm>
        </p:grpSpPr>
        <p:grpSp>
          <p:nvGrpSpPr>
            <p:cNvPr id="25" name="Group 24">
              <a:extLst>
                <a:ext uri="{FF2B5EF4-FFF2-40B4-BE49-F238E27FC236}">
                  <a16:creationId xmlns:a16="http://schemas.microsoft.com/office/drawing/2014/main" id="{506F8D0F-53E1-4FC1-A0D7-054602DCFBEC}"/>
                </a:ext>
              </a:extLst>
            </p:cNvPr>
            <p:cNvGrpSpPr/>
            <p:nvPr/>
          </p:nvGrpSpPr>
          <p:grpSpPr>
            <a:xfrm>
              <a:off x="6846963" y="1679558"/>
              <a:ext cx="731520" cy="731520"/>
              <a:chOff x="6846963" y="1679558"/>
              <a:chExt cx="731520" cy="731520"/>
            </a:xfrm>
          </p:grpSpPr>
          <p:sp>
            <p:nvSpPr>
              <p:cNvPr id="32" name="Oval 31">
                <a:extLst>
                  <a:ext uri="{FF2B5EF4-FFF2-40B4-BE49-F238E27FC236}">
                    <a16:creationId xmlns:a16="http://schemas.microsoft.com/office/drawing/2014/main" id="{F40EB588-1D02-476A-A134-047BEFACDB7D}"/>
                  </a:ext>
                </a:extLst>
              </p:cNvPr>
              <p:cNvSpPr/>
              <p:nvPr/>
            </p:nvSpPr>
            <p:spPr bwMode="auto">
              <a:xfrm>
                <a:off x="6846963" y="1679558"/>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3F5B627F-EDB3-4C36-A79B-1004A4D206C4}"/>
                  </a:ext>
                </a:extLst>
              </p:cNvPr>
              <p:cNvSpPr/>
              <p:nvPr/>
            </p:nvSpPr>
            <p:spPr bwMode="auto">
              <a:xfrm>
                <a:off x="6874833" y="1713211"/>
                <a:ext cx="664297" cy="66429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5709141" y="4718360"/>
            <a:ext cx="717140" cy="717242"/>
            <a:chOff x="5823621" y="4812291"/>
            <a:chExt cx="731520" cy="731520"/>
          </a:xfrm>
        </p:grpSpPr>
        <p:grpSp>
          <p:nvGrpSpPr>
            <p:cNvPr id="36" name="Group 35">
              <a:extLst>
                <a:ext uri="{FF2B5EF4-FFF2-40B4-BE49-F238E27FC236}">
                  <a16:creationId xmlns:a16="http://schemas.microsoft.com/office/drawing/2014/main" id="{B09C2E05-B49C-4ED0-A9ED-872B40566800}"/>
                </a:ext>
              </a:extLst>
            </p:cNvPr>
            <p:cNvGrpSpPr/>
            <p:nvPr/>
          </p:nvGrpSpPr>
          <p:grpSpPr>
            <a:xfrm>
              <a:off x="5823621" y="4812291"/>
              <a:ext cx="731520" cy="731520"/>
              <a:chOff x="431800" y="4525963"/>
              <a:chExt cx="731520" cy="731520"/>
            </a:xfrm>
          </p:grpSpPr>
          <p:sp>
            <p:nvSpPr>
              <p:cNvPr id="37" name="Oval 36">
                <a:extLst>
                  <a:ext uri="{FF2B5EF4-FFF2-40B4-BE49-F238E27FC236}">
                    <a16:creationId xmlns:a16="http://schemas.microsoft.com/office/drawing/2014/main" id="{17214C49-3E9C-4144-9DED-0CBEF3401AA0}"/>
                  </a:ext>
                </a:extLst>
              </p:cNvPr>
              <p:cNvSpPr/>
              <p:nvPr/>
            </p:nvSpPr>
            <p:spPr bwMode="auto">
              <a:xfrm>
                <a:off x="431800" y="45259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8EA61342-9E6B-4A40-AA8E-DD18944ACE67}"/>
                  </a:ext>
                </a:extLst>
              </p:cNvPr>
              <p:cNvSpPr/>
              <p:nvPr/>
            </p:nvSpPr>
            <p:spPr bwMode="auto">
              <a:xfrm>
                <a:off x="478096" y="4572259"/>
                <a:ext cx="640080" cy="6400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9" name="Freeform: Shape 58">
            <a:extLst>
              <a:ext uri="{FF2B5EF4-FFF2-40B4-BE49-F238E27FC236}">
                <a16:creationId xmlns:a16="http://schemas.microsoft.com/office/drawing/2014/main" id="{7D1131E9-D076-4215-BD84-5090C242A8D0}"/>
              </a:ext>
            </a:extLst>
          </p:cNvPr>
          <p:cNvSpPr/>
          <p:nvPr/>
        </p:nvSpPr>
        <p:spPr bwMode="auto">
          <a:xfrm>
            <a:off x="5155051" y="2757386"/>
            <a:ext cx="1808623" cy="99836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22225" cap="sq">
            <a:solidFill>
              <a:schemeClr val="accent1"/>
            </a:solidFill>
            <a:prstDash val="solid"/>
            <a:miter lim="800000"/>
            <a:headEnd/>
            <a:tailEnd/>
          </a:ln>
        </p:spPr>
        <p:txBody>
          <a:bodyPr vert="horz" wrap="square" lIns="89639" tIns="44819" rIns="89639" bIns="44819" numCol="1" anchor="t" anchorCtr="0" compatLnSpc="1">
            <a:prstTxWarp prst="textNoShape">
              <a:avLst/>
            </a:prstTxWarp>
          </a:bodyPr>
          <a:lstStyle/>
          <a:p>
            <a:pPr defTabSz="914367"/>
            <a:endParaRPr lang="en-US" sz="900" err="1">
              <a:gradFill>
                <a:gsLst>
                  <a:gs pos="0">
                    <a:srgbClr val="505050"/>
                  </a:gs>
                  <a:gs pos="100000">
                    <a:srgbClr val="505050"/>
                  </a:gs>
                </a:gsLst>
              </a:gradFill>
              <a:latin typeface="Segoe UI Semilight"/>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273545" y="3253712"/>
            <a:ext cx="1746442" cy="270704"/>
          </a:xfrm>
          <a:prstGeom prst="rect">
            <a:avLst/>
          </a:prstGeom>
        </p:spPr>
        <p:txBody>
          <a:bodyPr vert="horz" wrap="square" lIns="143422" tIns="89639" rIns="143422" bIns="8963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a:defRPr/>
            </a:pPr>
            <a:r>
              <a:rPr lang="en-US" sz="1600" kern="0" spc="0">
                <a:solidFill>
                  <a:schemeClr val="accent1"/>
                </a:solidFill>
                <a:latin typeface="Segoe UI Semilight"/>
                <a:cs typeface="Segoe UI Semilight" panose="020B0402040204020203" pitchFamily="34" charset="0"/>
              </a:rPr>
              <a:t>Microsoft Azure</a:t>
            </a:r>
            <a:endParaRPr lang="en-US" sz="1600" kern="0" spc="0">
              <a:solidFill>
                <a:schemeClr val="accent1"/>
              </a:solidFill>
              <a:latin typeface="Segoe UI Light"/>
              <a:cs typeface="Segoe UI Semilight" panose="020B0402040204020203" pitchFamily="34" charset="0"/>
            </a:endParaRPr>
          </a:p>
        </p:txBody>
      </p:sp>
      <p:sp>
        <p:nvSpPr>
          <p:cNvPr id="62" name="Rectangle 61">
            <a:extLst>
              <a:ext uri="{FF2B5EF4-FFF2-40B4-BE49-F238E27FC236}">
                <a16:creationId xmlns:a16="http://schemas.microsoft.com/office/drawing/2014/main" id="{C63DD6F0-A9BF-43C1-B9AC-BC695607A60C}"/>
              </a:ext>
            </a:extLst>
          </p:cNvPr>
          <p:cNvSpPr/>
          <p:nvPr/>
        </p:nvSpPr>
        <p:spPr>
          <a:xfrm>
            <a:off x="4704686" y="6257130"/>
            <a:ext cx="2723792" cy="483544"/>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p:txBody>
      </p:sp>
      <p:sp>
        <p:nvSpPr>
          <p:cNvPr id="64" name="Rectangle 63">
            <a:extLst>
              <a:ext uri="{FF2B5EF4-FFF2-40B4-BE49-F238E27FC236}">
                <a16:creationId xmlns:a16="http://schemas.microsoft.com/office/drawing/2014/main" id="{4F665637-05CF-423C-AF80-6FCFD5196801}"/>
              </a:ext>
            </a:extLst>
          </p:cNvPr>
          <p:cNvSpPr/>
          <p:nvPr/>
        </p:nvSpPr>
        <p:spPr>
          <a:xfrm>
            <a:off x="4577770" y="6040060"/>
            <a:ext cx="3035544" cy="483544"/>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 &amp; Network Monitoring</a:t>
            </a:r>
          </a:p>
        </p:txBody>
      </p:sp>
    </p:spTree>
    <p:extLst>
      <p:ext uri="{BB962C8B-B14F-4D97-AF65-F5344CB8AC3E}">
        <p14:creationId xmlns:p14="http://schemas.microsoft.com/office/powerpoint/2010/main" val="25082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35" presetClass="path" presetSubtype="0" decel="100000" fill="hold" grpId="1" nodeType="withEffect">
                                  <p:stCondLst>
                                    <p:cond delay="0"/>
                                  </p:stCondLst>
                                  <p:childTnLst>
                                    <p:animMotion origin="layout" path="M 4.94001E-6 2.51929E-6 L 0.01467 2.51929E-6 " pathEditMode="relative" rAng="0" ptsTypes="AA">
                                      <p:cBhvr>
                                        <p:cTn id="9" dur="500" spd="-100000" fill="hold"/>
                                        <p:tgtEl>
                                          <p:spTgt spid="123"/>
                                        </p:tgtEl>
                                        <p:attrNameLst>
                                          <p:attrName>ppt_x</p:attrName>
                                          <p:attrName>ppt_y</p:attrName>
                                        </p:attrNameLst>
                                      </p:cBhvr>
                                      <p:rCtr x="728" y="0"/>
                                    </p:animMotion>
                                  </p:childTnLst>
                                </p:cTn>
                              </p:par>
                              <p:par>
                                <p:cTn id="10" presetID="10" presetClass="entr" presetSubtype="0" fill="hold" grpId="0" nodeType="with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par>
                                <p:cTn id="13" presetID="35" presetClass="path" presetSubtype="0" decel="100000" fill="hold" grpId="1" nodeType="withEffect">
                                  <p:stCondLst>
                                    <p:cond delay="0"/>
                                  </p:stCondLst>
                                  <p:childTnLst>
                                    <p:animMotion origin="layout" path="M 4.23283E-6 2.67817E-6 L 0.01468 2.67817E-6 " pathEditMode="relative" rAng="0" ptsTypes="AA">
                                      <p:cBhvr>
                                        <p:cTn id="14" dur="500" spd="-100000" fill="hold"/>
                                        <p:tgtEl>
                                          <p:spTgt spid="124"/>
                                        </p:tgtEl>
                                        <p:attrNameLst>
                                          <p:attrName>ppt_x</p:attrName>
                                          <p:attrName>ppt_y</p:attrName>
                                        </p:attrNameLst>
                                      </p:cBhvr>
                                      <p:rCtr x="728" y="0"/>
                                    </p:animMotion>
                                  </p:childTnLst>
                                </p:cTn>
                              </p:par>
                              <p:par>
                                <p:cTn id="15" presetID="10" presetClass="entr" presetSubtype="0" fill="hold" grpId="0" nodeType="with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500"/>
                                        <p:tgtEl>
                                          <p:spTgt spid="126"/>
                                        </p:tgtEl>
                                      </p:cBhvr>
                                    </p:animEffect>
                                  </p:childTnLst>
                                </p:cTn>
                              </p:par>
                              <p:par>
                                <p:cTn id="18" presetID="35" presetClass="path" presetSubtype="0" decel="100000" fill="hold" grpId="1" nodeType="withEffect">
                                  <p:stCondLst>
                                    <p:cond delay="0"/>
                                  </p:stCondLst>
                                  <p:childTnLst>
                                    <p:animMotion origin="layout" path="M 7.27598E-7 2.51929E-6 L -0.01532 2.51929E-6 " pathEditMode="relative" rAng="0" ptsTypes="AA">
                                      <p:cBhvr>
                                        <p:cTn id="19" dur="500" spd="-100000" fill="hold"/>
                                        <p:tgtEl>
                                          <p:spTgt spid="126"/>
                                        </p:tgtEl>
                                        <p:attrNameLst>
                                          <p:attrName>ppt_x</p:attrName>
                                          <p:attrName>ppt_y</p:attrName>
                                        </p:attrNameLst>
                                      </p:cBhvr>
                                      <p:rCtr x="-766" y="0"/>
                                    </p:animMotion>
                                  </p:childTnLst>
                                </p:cTn>
                              </p:par>
                              <p:par>
                                <p:cTn id="20" presetID="10" presetClass="entr" presetSubtype="0" fill="hold" grpId="0"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par>
                                <p:cTn id="23" presetID="35" presetClass="path" presetSubtype="0" decel="100000" fill="hold" grpId="1" nodeType="withEffect">
                                  <p:stCondLst>
                                    <p:cond delay="0"/>
                                  </p:stCondLst>
                                  <p:childTnLst>
                                    <p:animMotion origin="layout" path="M -4.91703E-6 4.26691E-6 L -0.01531 4.26691E-6 " pathEditMode="relative" rAng="0" ptsTypes="AA">
                                      <p:cBhvr>
                                        <p:cTn id="24" dur="500" spd="-100000" fill="hold"/>
                                        <p:tgtEl>
                                          <p:spTgt spid="131"/>
                                        </p:tgtEl>
                                        <p:attrNameLst>
                                          <p:attrName>ppt_x</p:attrName>
                                          <p:attrName>ppt_y</p:attrName>
                                        </p:attrNameLst>
                                      </p:cBhvr>
                                      <p:rCtr x="-766" y="0"/>
                                    </p:animMotion>
                                  </p:childTnLst>
                                </p:cTn>
                              </p:par>
                              <p:par>
                                <p:cTn id="25" presetID="10" presetClass="entr" presetSubtype="0" fill="hold" grpId="0"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par>
                                <p:cTn id="28" presetID="35" presetClass="path" presetSubtype="0" decel="100000" fill="hold" grpId="1" nodeType="withEffect">
                                  <p:stCondLst>
                                    <p:cond delay="0"/>
                                  </p:stCondLst>
                                  <p:childTnLst>
                                    <p:animMotion origin="layout" path="M -4.91703E-6 4.26691E-6 L -0.01531 4.26691E-6 " pathEditMode="relative" rAng="0" ptsTypes="AA">
                                      <p:cBhvr>
                                        <p:cTn id="29" dur="500" spd="-100000" fill="hold"/>
                                        <p:tgtEl>
                                          <p:spTgt spid="118"/>
                                        </p:tgtEl>
                                        <p:attrNameLst>
                                          <p:attrName>ppt_x</p:attrName>
                                          <p:attrName>ppt_y</p:attrName>
                                        </p:attrNameLst>
                                      </p:cBhvr>
                                      <p:rCtr x="-766" y="0"/>
                                    </p:animMotion>
                                  </p:childTnLst>
                                </p:cTn>
                              </p:par>
                              <p:par>
                                <p:cTn id="30" presetID="10" presetClass="entr" presetSubtype="0" fill="hold" grpId="0" nodeType="with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fade">
                                      <p:cBhvr>
                                        <p:cTn id="32" dur="500"/>
                                        <p:tgtEl>
                                          <p:spTgt spid="119"/>
                                        </p:tgtEl>
                                      </p:cBhvr>
                                    </p:animEffect>
                                  </p:childTnLst>
                                </p:cTn>
                              </p:par>
                              <p:par>
                                <p:cTn id="33" presetID="35" presetClass="path" presetSubtype="0" decel="100000" fill="hold" grpId="1" nodeType="withEffect">
                                  <p:stCondLst>
                                    <p:cond delay="0"/>
                                  </p:stCondLst>
                                  <p:childTnLst>
                                    <p:animMotion origin="layout" path="M 7.27598E-7 2.51929E-6 L -0.01532 2.51929E-6 " pathEditMode="relative" rAng="0" ptsTypes="AA">
                                      <p:cBhvr>
                                        <p:cTn id="34" dur="500" spd="-100000" fill="hold"/>
                                        <p:tgtEl>
                                          <p:spTgt spid="119"/>
                                        </p:tgtEl>
                                        <p:attrNameLst>
                                          <p:attrName>ppt_x</p:attrName>
                                          <p:attrName>ppt_y</p:attrName>
                                        </p:attrNameLst>
                                      </p:cBhvr>
                                      <p:rCtr x="-766" y="0"/>
                                    </p:animMotion>
                                  </p:childTnLst>
                                </p:cTn>
                              </p:par>
                              <p:par>
                                <p:cTn id="35" presetID="10" presetClass="entr" presetSubtype="0" fill="hold" grpId="0"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par>
                                <p:cTn id="38" presetID="35" presetClass="path" presetSubtype="0" decel="100000" fill="hold" grpId="1" nodeType="withEffect">
                                  <p:stCondLst>
                                    <p:cond delay="0"/>
                                  </p:stCondLst>
                                  <p:childTnLst>
                                    <p:animMotion origin="layout" path="M 4.94001E-6 2.51929E-6 L 0.01467 2.51929E-6 " pathEditMode="relative" rAng="0" ptsTypes="AA">
                                      <p:cBhvr>
                                        <p:cTn id="39" dur="500" spd="-100000" fill="hold"/>
                                        <p:tgtEl>
                                          <p:spTgt spid="114"/>
                                        </p:tgtEl>
                                        <p:attrNameLst>
                                          <p:attrName>ppt_x</p:attrName>
                                          <p:attrName>ppt_y</p:attrName>
                                        </p:attrNameLst>
                                      </p:cBhvr>
                                      <p:rCtr x="728" y="0"/>
                                    </p:animMotion>
                                  </p:childTnLst>
                                </p:cTn>
                              </p:par>
                              <p:par>
                                <p:cTn id="40" presetID="10" presetClass="entr" presetSubtype="0" fill="hold" grpId="0"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par>
                                <p:cTn id="43" presetID="35" presetClass="path" presetSubtype="0" decel="100000" fill="hold" grpId="1" nodeType="withEffect">
                                  <p:stCondLst>
                                    <p:cond delay="0"/>
                                  </p:stCondLst>
                                  <p:childTnLst>
                                    <p:animMotion origin="layout" path="M 4.94001E-6 2.51929E-6 L 0.01467 2.51929E-6 " pathEditMode="relative" rAng="0" ptsTypes="AA">
                                      <p:cBhvr>
                                        <p:cTn id="44" dur="500" spd="-100000" fill="hold"/>
                                        <p:tgtEl>
                                          <p:spTgt spid="115"/>
                                        </p:tgtEl>
                                        <p:attrNameLst>
                                          <p:attrName>ppt_x</p:attrName>
                                          <p:attrName>ppt_y</p:attrName>
                                        </p:attrNameLst>
                                      </p:cBhvr>
                                      <p:rCtr x="728" y="0"/>
                                    </p:animMotion>
                                  </p:childTnLst>
                                </p:cTn>
                              </p:par>
                              <p:par>
                                <p:cTn id="45" presetID="10" presetClass="entr" presetSubtype="0"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35" presetClass="path" presetSubtype="0" decel="100000" fill="hold" grpId="1" nodeType="withEffect">
                                  <p:stCondLst>
                                    <p:cond delay="0"/>
                                  </p:stCondLst>
                                  <p:childTnLst>
                                    <p:animMotion origin="layout" path="M 1.21777E-6 -4.25783E-6 L -0.01532 -4.25783E-6 " pathEditMode="relative" rAng="0" ptsTypes="AA">
                                      <p:cBhvr>
                                        <p:cTn id="49" dur="500" spd="-100000" fill="hold"/>
                                        <p:tgtEl>
                                          <p:spTgt spid="117"/>
                                        </p:tgtEl>
                                        <p:attrNameLst>
                                          <p:attrName>ppt_x</p:attrName>
                                          <p:attrName>ppt_y</p:attrName>
                                        </p:attrNameLst>
                                      </p:cBhvr>
                                      <p:rCtr x="-766" y="0"/>
                                    </p:animMotion>
                                  </p:childTnLst>
                                </p:cTn>
                              </p:par>
                              <p:par>
                                <p:cTn id="50" presetID="22" presetClass="entr" presetSubtype="2"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right)">
                                      <p:cBhvr>
                                        <p:cTn id="52" dur="500"/>
                                        <p:tgtEl>
                                          <p:spTgt spid="53"/>
                                        </p:tgtEl>
                                      </p:cBhvr>
                                    </p:animEffect>
                                  </p:childTnLst>
                                </p:cTn>
                              </p:par>
                              <p:par>
                                <p:cTn id="53" presetID="22" presetClass="entr" presetSubtype="2"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right)">
                                      <p:cBhvr>
                                        <p:cTn id="55" dur="500"/>
                                        <p:tgtEl>
                                          <p:spTgt spid="48"/>
                                        </p:tgtEl>
                                      </p:cBhvr>
                                    </p:animEffect>
                                  </p:childTnLst>
                                </p:cTn>
                              </p:par>
                              <p:par>
                                <p:cTn id="56" presetID="22" presetClass="entr" presetSubtype="8"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500"/>
                                        <p:tgtEl>
                                          <p:spTgt spid="24"/>
                                        </p:tgtEl>
                                      </p:cBhvr>
                                    </p:animEffect>
                                  </p:childTnLst>
                                </p:cTn>
                              </p:par>
                              <p:par>
                                <p:cTn id="59" presetID="22" presetClass="entr" presetSubtype="8"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wipe(left)">
                                      <p:cBhvr>
                                        <p:cTn id="61" dur="500"/>
                                        <p:tgtEl>
                                          <p:spTgt spid="51"/>
                                        </p:tgtEl>
                                      </p:cBhvr>
                                    </p:animEffect>
                                  </p:childTnLst>
                                </p:cTn>
                              </p:par>
                              <p:par>
                                <p:cTn id="62" presetID="22" presetClass="entr" presetSubtype="1"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up)">
                                      <p:cBhvr>
                                        <p:cTn id="64" dur="500"/>
                                        <p:tgtEl>
                                          <p:spTgt spid="58"/>
                                        </p:tgtEl>
                                      </p:cBhvr>
                                    </p:animEffect>
                                  </p:childTnLst>
                                </p:cTn>
                              </p:par>
                              <p:par>
                                <p:cTn id="65" presetID="53" presetClass="entr" presetSubtype="16"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p:cTn id="67" dur="500" fill="hold"/>
                                        <p:tgtEl>
                                          <p:spTgt spid="40"/>
                                        </p:tgtEl>
                                        <p:attrNameLst>
                                          <p:attrName>ppt_w</p:attrName>
                                        </p:attrNameLst>
                                      </p:cBhvr>
                                      <p:tavLst>
                                        <p:tav tm="0">
                                          <p:val>
                                            <p:fltVal val="0"/>
                                          </p:val>
                                        </p:tav>
                                        <p:tav tm="100000">
                                          <p:val>
                                            <p:strVal val="#ppt_w"/>
                                          </p:val>
                                        </p:tav>
                                      </p:tavLst>
                                    </p:anim>
                                    <p:anim calcmode="lin" valueType="num">
                                      <p:cBhvr>
                                        <p:cTn id="68" dur="500" fill="hold"/>
                                        <p:tgtEl>
                                          <p:spTgt spid="40"/>
                                        </p:tgtEl>
                                        <p:attrNameLst>
                                          <p:attrName>ppt_h</p:attrName>
                                        </p:attrNameLst>
                                      </p:cBhvr>
                                      <p:tavLst>
                                        <p:tav tm="0">
                                          <p:val>
                                            <p:fltVal val="0"/>
                                          </p:val>
                                        </p:tav>
                                        <p:tav tm="100000">
                                          <p:val>
                                            <p:strVal val="#ppt_h"/>
                                          </p:val>
                                        </p:tav>
                                      </p:tavLst>
                                    </p:anim>
                                    <p:animEffect transition="in" filter="fade">
                                      <p:cBhvr>
                                        <p:cTn id="69" dur="500"/>
                                        <p:tgtEl>
                                          <p:spTgt spid="40"/>
                                        </p:tgtEl>
                                      </p:cBhvr>
                                    </p:animEffect>
                                  </p:childTnLst>
                                </p:cTn>
                              </p:par>
                              <p:par>
                                <p:cTn id="70" presetID="53" presetClass="entr" presetSubtype="16"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ppt_w</p:attrName>
                                        </p:attrNameLst>
                                      </p:cBhvr>
                                      <p:tavLst>
                                        <p:tav tm="0">
                                          <p:val>
                                            <p:fltVal val="0"/>
                                          </p:val>
                                        </p:tav>
                                        <p:tav tm="100000">
                                          <p:val>
                                            <p:strVal val="#ppt_w"/>
                                          </p:val>
                                        </p:tav>
                                      </p:tavLst>
                                    </p:anim>
                                    <p:anim calcmode="lin" valueType="num">
                                      <p:cBhvr>
                                        <p:cTn id="73" dur="500" fill="hold"/>
                                        <p:tgtEl>
                                          <p:spTgt spid="27"/>
                                        </p:tgtEl>
                                        <p:attrNameLst>
                                          <p:attrName>ppt_h</p:attrName>
                                        </p:attrNameLst>
                                      </p:cBhvr>
                                      <p:tavLst>
                                        <p:tav tm="0">
                                          <p:val>
                                            <p:fltVal val="0"/>
                                          </p:val>
                                        </p:tav>
                                        <p:tav tm="100000">
                                          <p:val>
                                            <p:strVal val="#ppt_h"/>
                                          </p:val>
                                        </p:tav>
                                      </p:tavLst>
                                    </p:anim>
                                    <p:animEffect transition="in" filter="fade">
                                      <p:cBhvr>
                                        <p:cTn id="74" dur="500"/>
                                        <p:tgtEl>
                                          <p:spTgt spid="27"/>
                                        </p:tgtEl>
                                      </p:cBhvr>
                                    </p:animEffect>
                                  </p:childTnLst>
                                </p:cTn>
                              </p:par>
                              <p:par>
                                <p:cTn id="75" presetID="53" presetClass="entr" presetSubtype="16"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p:cTn id="77" dur="500" fill="hold"/>
                                        <p:tgtEl>
                                          <p:spTgt spid="31"/>
                                        </p:tgtEl>
                                        <p:attrNameLst>
                                          <p:attrName>ppt_w</p:attrName>
                                        </p:attrNameLst>
                                      </p:cBhvr>
                                      <p:tavLst>
                                        <p:tav tm="0">
                                          <p:val>
                                            <p:fltVal val="0"/>
                                          </p:val>
                                        </p:tav>
                                        <p:tav tm="100000">
                                          <p:val>
                                            <p:strVal val="#ppt_w"/>
                                          </p:val>
                                        </p:tav>
                                      </p:tavLst>
                                    </p:anim>
                                    <p:anim calcmode="lin" valueType="num">
                                      <p:cBhvr>
                                        <p:cTn id="78" dur="500" fill="hold"/>
                                        <p:tgtEl>
                                          <p:spTgt spid="31"/>
                                        </p:tgtEl>
                                        <p:attrNameLst>
                                          <p:attrName>ppt_h</p:attrName>
                                        </p:attrNameLst>
                                      </p:cBhvr>
                                      <p:tavLst>
                                        <p:tav tm="0">
                                          <p:val>
                                            <p:fltVal val="0"/>
                                          </p:val>
                                        </p:tav>
                                        <p:tav tm="100000">
                                          <p:val>
                                            <p:strVal val="#ppt_h"/>
                                          </p:val>
                                        </p:tav>
                                      </p:tavLst>
                                    </p:anim>
                                    <p:animEffect transition="in" filter="fade">
                                      <p:cBhvr>
                                        <p:cTn id="79" dur="500"/>
                                        <p:tgtEl>
                                          <p:spTgt spid="31"/>
                                        </p:tgtEl>
                                      </p:cBhvr>
                                    </p:animEffect>
                                  </p:childTnLst>
                                </p:cTn>
                              </p:par>
                              <p:par>
                                <p:cTn id="80" presetID="21" presetClass="entr" presetSubtype="1" fill="hold" nodeType="with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wheel(1)">
                                      <p:cBhvr>
                                        <p:cTn id="8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5" grpId="1"/>
      <p:bldP spid="114" grpId="0"/>
      <p:bldP spid="114" grpId="1"/>
      <p:bldP spid="117" grpId="0"/>
      <p:bldP spid="117" grpId="1"/>
      <p:bldP spid="118" grpId="0"/>
      <p:bldP spid="118" grpId="1"/>
      <p:bldP spid="119" grpId="0"/>
      <p:bldP spid="119" grpId="1"/>
      <p:bldP spid="123" grpId="0"/>
      <p:bldP spid="123" grpId="1"/>
      <p:bldP spid="124" grpId="0"/>
      <p:bldP spid="124" grpId="1"/>
      <p:bldP spid="126" grpId="0"/>
      <p:bldP spid="126" grpId="1"/>
      <p:bldP spid="131" grpId="0"/>
      <p:bldP spid="13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136" y="190432"/>
            <a:ext cx="8771729" cy="5872598"/>
          </a:xfrm>
          <a:prstGeom prst="rect">
            <a:avLst/>
          </a:prstGeom>
        </p:spPr>
      </p:pic>
      <p:sp>
        <p:nvSpPr>
          <p:cNvPr id="3" name="Rectangle 2"/>
          <p:cNvSpPr/>
          <p:nvPr/>
        </p:nvSpPr>
        <p:spPr>
          <a:xfrm>
            <a:off x="1710137" y="6128739"/>
            <a:ext cx="8771728" cy="369332"/>
          </a:xfrm>
          <a:prstGeom prst="rect">
            <a:avLst/>
          </a:prstGeom>
        </p:spPr>
        <p:txBody>
          <a:bodyPr wrap="square">
            <a:spAutoFit/>
          </a:bodyPr>
          <a:lstStyle/>
          <a:p>
            <a:r>
              <a:rPr lang="en-US" dirty="0"/>
              <a:t>https://docs.microsoft.com/en-us/azure/security-center/security-center-intro</a:t>
            </a:r>
          </a:p>
        </p:txBody>
      </p:sp>
    </p:spTree>
    <p:extLst>
      <p:ext uri="{BB962C8B-B14F-4D97-AF65-F5344CB8AC3E}">
        <p14:creationId xmlns:p14="http://schemas.microsoft.com/office/powerpoint/2010/main" val="3190868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0C65D312-58AE-4EE7-AEA4-5FC107C07D03}"/>
              </a:ext>
            </a:extLst>
          </p:cNvPr>
          <p:cNvSpPr/>
          <p:nvPr/>
        </p:nvSpPr>
        <p:spPr bwMode="auto">
          <a:xfrm>
            <a:off x="38146" y="1023225"/>
            <a:ext cx="12192000" cy="58347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08" rIns="179261" bIns="14340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Title 3">
            <a:extLst>
              <a:ext uri="{FF2B5EF4-FFF2-40B4-BE49-F238E27FC236}">
                <a16:creationId xmlns:a16="http://schemas.microsoft.com/office/drawing/2014/main" id="{3B07448D-2061-43B1-8F8C-528E3F8CFE2E}"/>
              </a:ext>
            </a:extLst>
          </p:cNvPr>
          <p:cNvSpPr txBox="1">
            <a:spLocks/>
          </p:cNvSpPr>
          <p:nvPr/>
        </p:nvSpPr>
        <p:spPr>
          <a:xfrm>
            <a:off x="269240" y="289512"/>
            <a:ext cx="11655840" cy="899665"/>
          </a:xfrm>
          <a:prstGeom prst="rect">
            <a:avLst/>
          </a:prstGeom>
        </p:spPr>
        <p:txBody>
          <a:bodyPr vert="horz" wrap="square" lIns="143408" tIns="89631" rIns="143408" bIns="8963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81">
              <a:defRPr/>
            </a:pPr>
            <a:r>
              <a:rPr lang="en-US">
                <a:gradFill>
                  <a:gsLst>
                    <a:gs pos="1250">
                      <a:srgbClr val="353535"/>
                    </a:gs>
                    <a:gs pos="100000">
                      <a:srgbClr val="353535"/>
                    </a:gs>
                  </a:gsLst>
                  <a:lin ang="5400000" scaled="0"/>
                </a:gradFill>
                <a:latin typeface="Segoe UI Light"/>
              </a:rPr>
              <a:t>Architecture</a:t>
            </a:r>
          </a:p>
        </p:txBody>
      </p:sp>
      <p:sp>
        <p:nvSpPr>
          <p:cNvPr id="208" name="Arrow: Pentagon 207">
            <a:extLst>
              <a:ext uri="{FF2B5EF4-FFF2-40B4-BE49-F238E27FC236}">
                <a16:creationId xmlns:a16="http://schemas.microsoft.com/office/drawing/2014/main" id="{1DB74E03-3F68-482A-B5F4-3A732194C1DF}"/>
              </a:ext>
            </a:extLst>
          </p:cNvPr>
          <p:cNvSpPr/>
          <p:nvPr/>
        </p:nvSpPr>
        <p:spPr bwMode="auto">
          <a:xfrm>
            <a:off x="3288362" y="3271270"/>
            <a:ext cx="2060832" cy="813340"/>
          </a:xfrm>
          <a:prstGeom prst="homePlate">
            <a:avLst/>
          </a:prstGeom>
          <a:noFill/>
          <a:ln w="38100" cap="flat" cmpd="sng" algn="ctr">
            <a:noFill/>
            <a:prstDash val="solid"/>
            <a:headEnd type="none" w="med" len="med"/>
            <a:tailEnd type="none" w="med" len="med"/>
          </a:ln>
          <a:effectLst/>
        </p:spPr>
        <p:txBody>
          <a:bodyPr rot="0" spcFirstLastPara="0" vertOverflow="overflow" horzOverflow="overflow" vert="horz" wrap="square" lIns="179261" tIns="143408" rIns="179261" bIns="143408" numCol="1" spcCol="0" rtlCol="0" fromWordArt="0" anchor="b" anchorCtr="0" forceAA="0" compatLnSpc="1">
            <a:prstTxWarp prst="textNoShape">
              <a:avLst/>
            </a:prstTxWarp>
            <a:noAutofit/>
          </a:bodyPr>
          <a:lstStyle/>
          <a:p>
            <a:pPr defTabSz="914016"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80AE610D-AD50-46A9-B801-EFB842874A58}"/>
              </a:ext>
            </a:extLst>
          </p:cNvPr>
          <p:cNvGrpSpPr/>
          <p:nvPr/>
        </p:nvGrpSpPr>
        <p:grpSpPr>
          <a:xfrm>
            <a:off x="8108308" y="2139211"/>
            <a:ext cx="3857479" cy="4510555"/>
            <a:chOff x="8270895" y="2181796"/>
            <a:chExt cx="3934830" cy="4600348"/>
          </a:xfrm>
        </p:grpSpPr>
        <p:cxnSp>
          <p:nvCxnSpPr>
            <p:cNvPr id="226" name="Straight Connector 225">
              <a:extLst>
                <a:ext uri="{FF2B5EF4-FFF2-40B4-BE49-F238E27FC236}">
                  <a16:creationId xmlns:a16="http://schemas.microsoft.com/office/drawing/2014/main" id="{2EA52E85-6E62-42B7-8302-B56C746A30B9}"/>
                </a:ext>
              </a:extLst>
            </p:cNvPr>
            <p:cNvCxnSpPr>
              <a:cxnSpLocks/>
            </p:cNvCxnSpPr>
            <p:nvPr/>
          </p:nvCxnSpPr>
          <p:spPr>
            <a:xfrm>
              <a:off x="9635763" y="5205178"/>
              <a:ext cx="0" cy="340442"/>
            </a:xfrm>
            <a:prstGeom prst="line">
              <a:avLst/>
            </a:prstGeom>
            <a:noFill/>
            <a:ln w="38100" cap="flat" cmpd="sng" algn="ctr">
              <a:solidFill>
                <a:srgbClr val="737373"/>
              </a:solidFill>
              <a:prstDash val="solid"/>
              <a:headEnd type="none" w="med" len="med"/>
              <a:tailEnd type="triangle" w="med" len="sm"/>
            </a:ln>
            <a:effectLst/>
          </p:spPr>
        </p:cxnSp>
        <p:cxnSp>
          <p:nvCxnSpPr>
            <p:cNvPr id="227" name="Straight Connector 226">
              <a:extLst>
                <a:ext uri="{FF2B5EF4-FFF2-40B4-BE49-F238E27FC236}">
                  <a16:creationId xmlns:a16="http://schemas.microsoft.com/office/drawing/2014/main" id="{8AFF45FC-6992-4226-BECE-913D3C34DCDC}"/>
                </a:ext>
              </a:extLst>
            </p:cNvPr>
            <p:cNvCxnSpPr>
              <a:cxnSpLocks/>
            </p:cNvCxnSpPr>
            <p:nvPr/>
          </p:nvCxnSpPr>
          <p:spPr>
            <a:xfrm>
              <a:off x="10637837" y="5214220"/>
              <a:ext cx="0" cy="340442"/>
            </a:xfrm>
            <a:prstGeom prst="line">
              <a:avLst/>
            </a:prstGeom>
            <a:noFill/>
            <a:ln w="38100" cap="flat" cmpd="sng" algn="ctr">
              <a:solidFill>
                <a:srgbClr val="737373"/>
              </a:solidFill>
              <a:prstDash val="solid"/>
              <a:headEnd type="none" w="med" len="med"/>
              <a:tailEnd type="triangle" w="med" len="sm"/>
            </a:ln>
            <a:effectLst/>
          </p:spPr>
        </p:cxnSp>
        <p:cxnSp>
          <p:nvCxnSpPr>
            <p:cNvPr id="228" name="Straight Connector 227">
              <a:extLst>
                <a:ext uri="{FF2B5EF4-FFF2-40B4-BE49-F238E27FC236}">
                  <a16:creationId xmlns:a16="http://schemas.microsoft.com/office/drawing/2014/main" id="{887E20EB-B9B3-44F8-8E62-90FFEDFE7DC2}"/>
                </a:ext>
              </a:extLst>
            </p:cNvPr>
            <p:cNvCxnSpPr>
              <a:cxnSpLocks/>
            </p:cNvCxnSpPr>
            <p:nvPr/>
          </p:nvCxnSpPr>
          <p:spPr>
            <a:xfrm>
              <a:off x="11704637" y="5209913"/>
              <a:ext cx="0" cy="340442"/>
            </a:xfrm>
            <a:prstGeom prst="line">
              <a:avLst/>
            </a:prstGeom>
            <a:noFill/>
            <a:ln w="38100" cap="flat" cmpd="sng" algn="ctr">
              <a:solidFill>
                <a:srgbClr val="737373"/>
              </a:solidFill>
              <a:prstDash val="solid"/>
              <a:headEnd type="none" w="med" len="med"/>
              <a:tailEnd type="triangle" w="med" len="sm"/>
            </a:ln>
            <a:effectLst/>
          </p:spPr>
        </p:cxnSp>
        <p:cxnSp>
          <p:nvCxnSpPr>
            <p:cNvPr id="215" name="Straight Connector 214">
              <a:extLst>
                <a:ext uri="{FF2B5EF4-FFF2-40B4-BE49-F238E27FC236}">
                  <a16:creationId xmlns:a16="http://schemas.microsoft.com/office/drawing/2014/main" id="{04526CE9-C390-48DD-842F-AFD7BE6B552B}"/>
                </a:ext>
              </a:extLst>
            </p:cNvPr>
            <p:cNvCxnSpPr>
              <a:cxnSpLocks/>
            </p:cNvCxnSpPr>
            <p:nvPr/>
          </p:nvCxnSpPr>
          <p:spPr>
            <a:xfrm>
              <a:off x="8270895" y="3734916"/>
              <a:ext cx="839610" cy="13036"/>
            </a:xfrm>
            <a:prstGeom prst="line">
              <a:avLst/>
            </a:prstGeom>
            <a:noFill/>
            <a:ln w="38100" cap="flat" cmpd="sng" algn="ctr">
              <a:solidFill>
                <a:srgbClr val="E6E6E6">
                  <a:lumMod val="50000"/>
                </a:srgbClr>
              </a:solidFill>
              <a:prstDash val="solid"/>
              <a:headEnd type="none" w="med" len="med"/>
              <a:tailEnd type="triangle" w="med" len="sm"/>
            </a:ln>
            <a:effectLst/>
          </p:spPr>
        </p:cxnSp>
        <p:sp>
          <p:nvSpPr>
            <p:cNvPr id="216" name="TextBox 215">
              <a:extLst>
                <a:ext uri="{FF2B5EF4-FFF2-40B4-BE49-F238E27FC236}">
                  <a16:creationId xmlns:a16="http://schemas.microsoft.com/office/drawing/2014/main" id="{04FFEA7E-AEC0-40D6-8DED-006BC67F142B}"/>
                </a:ext>
              </a:extLst>
            </p:cNvPr>
            <p:cNvSpPr txBox="1"/>
            <p:nvPr/>
          </p:nvSpPr>
          <p:spPr>
            <a:xfrm>
              <a:off x="11231447" y="5563703"/>
              <a:ext cx="874822" cy="1015595"/>
            </a:xfrm>
            <a:prstGeom prst="rect">
              <a:avLst/>
            </a:prstGeom>
            <a:noFill/>
            <a:ln w="38100" cap="flat" cmpd="sng" algn="ctr">
              <a:solidFill>
                <a:schemeClr val="accent1"/>
              </a:solidFill>
              <a:prstDash val="solid"/>
            </a:ln>
            <a:effectLst/>
          </p:spPr>
          <p:txBody>
            <a:bodyPr lIns="36000" rIns="91440" bIns="91440"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896302">
                <a:defRPr/>
              </a:pPr>
              <a:endParaRPr lang="en-US" kern="0" cap="all">
                <a:solidFill>
                  <a:srgbClr val="353535">
                    <a:lumMod val="85000"/>
                    <a:lumOff val="15000"/>
                  </a:srgbClr>
                </a:solidFill>
                <a:latin typeface="Segoe UI Semilight"/>
              </a:endParaRPr>
            </a:p>
          </p:txBody>
        </p:sp>
        <p:sp>
          <p:nvSpPr>
            <p:cNvPr id="217" name="TextBox 216">
              <a:extLst>
                <a:ext uri="{FF2B5EF4-FFF2-40B4-BE49-F238E27FC236}">
                  <a16:creationId xmlns:a16="http://schemas.microsoft.com/office/drawing/2014/main" id="{978FA12F-BD0A-42AE-8AB7-1EC349979462}"/>
                </a:ext>
              </a:extLst>
            </p:cNvPr>
            <p:cNvSpPr txBox="1"/>
            <p:nvPr/>
          </p:nvSpPr>
          <p:spPr>
            <a:xfrm>
              <a:off x="10234803" y="2664401"/>
              <a:ext cx="1871466" cy="784758"/>
            </a:xfrm>
            <a:prstGeom prst="rect">
              <a:avLst/>
            </a:prstGeom>
            <a:noFill/>
          </p:spPr>
          <p:txBody>
            <a:bodyPr wrap="square" rtlCol="0">
              <a:spAutoFit/>
            </a:bodyPr>
            <a:lstStyle/>
            <a:p>
              <a:pPr defTabSz="896302">
                <a:defRPr/>
              </a:pPr>
              <a:r>
                <a:rPr lang="en-US" sz="1100" kern="0">
                  <a:solidFill>
                    <a:srgbClr val="353535">
                      <a:lumMod val="85000"/>
                      <a:lumOff val="15000"/>
                    </a:srgbClr>
                  </a:solidFill>
                </a:rPr>
                <a:t>Security Dashboards</a:t>
              </a:r>
              <a:br>
                <a:rPr lang="en-US" sz="1100" kern="0">
                  <a:solidFill>
                    <a:srgbClr val="353535">
                      <a:lumMod val="85000"/>
                      <a:lumOff val="15000"/>
                    </a:srgbClr>
                  </a:solidFill>
                </a:rPr>
              </a:br>
              <a:r>
                <a:rPr lang="en-US" sz="1100" kern="0">
                  <a:solidFill>
                    <a:srgbClr val="353535">
                      <a:lumMod val="85000"/>
                      <a:lumOff val="15000"/>
                    </a:srgbClr>
                  </a:solidFill>
                </a:rPr>
                <a:t>Deliver Rapid Insights into Security State Across All Workloads</a:t>
              </a:r>
            </a:p>
          </p:txBody>
        </p:sp>
        <p:sp>
          <p:nvSpPr>
            <p:cNvPr id="218" name="Rectangle 217">
              <a:extLst>
                <a:ext uri="{FF2B5EF4-FFF2-40B4-BE49-F238E27FC236}">
                  <a16:creationId xmlns:a16="http://schemas.microsoft.com/office/drawing/2014/main" id="{988B329C-261E-4B32-AEE5-CCFFC48D398B}"/>
                </a:ext>
              </a:extLst>
            </p:cNvPr>
            <p:cNvSpPr/>
            <p:nvPr/>
          </p:nvSpPr>
          <p:spPr>
            <a:xfrm>
              <a:off x="9183427" y="2181796"/>
              <a:ext cx="2899772" cy="3023382"/>
            </a:xfrm>
            <a:prstGeom prst="rect">
              <a:avLst/>
            </a:prstGeom>
            <a:solidFill>
              <a:schemeClr val="accent1"/>
            </a:solidFill>
            <a:ln w="57150" cap="flat" cmpd="sng" algn="ctr">
              <a:noFill/>
              <a:prstDash val="solid"/>
            </a:ln>
            <a:effectLst/>
          </p:spPr>
          <p:txBody>
            <a:bodyPr rtlCol="0" anchor="ctr"/>
            <a:lstStyle/>
            <a:p>
              <a:pPr algn="ctr" defTabSz="913612">
                <a:defRPr/>
              </a:pPr>
              <a:endParaRPr lang="en-US" kern="0">
                <a:solidFill>
                  <a:prstClr val="white"/>
                </a:solidFill>
                <a:latin typeface="Segoe UI"/>
              </a:endParaRPr>
            </a:p>
          </p:txBody>
        </p:sp>
        <p:sp>
          <p:nvSpPr>
            <p:cNvPr id="219" name="TextBox 218">
              <a:extLst>
                <a:ext uri="{FF2B5EF4-FFF2-40B4-BE49-F238E27FC236}">
                  <a16:creationId xmlns:a16="http://schemas.microsoft.com/office/drawing/2014/main" id="{EE032D3F-D277-4E8E-8449-86310F6D2FDC}"/>
                </a:ext>
              </a:extLst>
            </p:cNvPr>
            <p:cNvSpPr txBox="1"/>
            <p:nvPr/>
          </p:nvSpPr>
          <p:spPr>
            <a:xfrm>
              <a:off x="9174859" y="6329194"/>
              <a:ext cx="878060" cy="266818"/>
            </a:xfrm>
            <a:prstGeom prst="rect">
              <a:avLst/>
            </a:prstGeom>
            <a:noFill/>
          </p:spPr>
          <p:txBody>
            <a:bodyPr wrap="square" rtlCol="0">
              <a:spAutoFit/>
            </a:bodyPr>
            <a:lstStyle/>
            <a:p>
              <a:pPr algn="ctr" defTabSz="896302">
                <a:defRPr/>
              </a:pPr>
              <a:r>
                <a:rPr lang="en-US" sz="11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REST APIs</a:t>
              </a:r>
            </a:p>
          </p:txBody>
        </p:sp>
        <p:sp>
          <p:nvSpPr>
            <p:cNvPr id="220" name="TextBox 219">
              <a:extLst>
                <a:ext uri="{FF2B5EF4-FFF2-40B4-BE49-F238E27FC236}">
                  <a16:creationId xmlns:a16="http://schemas.microsoft.com/office/drawing/2014/main" id="{AB04BF0C-2A75-4A6C-BF88-9C0AB1129265}"/>
                </a:ext>
              </a:extLst>
            </p:cNvPr>
            <p:cNvSpPr txBox="1"/>
            <p:nvPr/>
          </p:nvSpPr>
          <p:spPr>
            <a:xfrm>
              <a:off x="11186622" y="6316662"/>
              <a:ext cx="1019103" cy="266818"/>
            </a:xfrm>
            <a:prstGeom prst="rect">
              <a:avLst/>
            </a:prstGeom>
            <a:noFill/>
          </p:spPr>
          <p:txBody>
            <a:bodyPr wrap="square" rtlCol="0">
              <a:spAutoFit/>
            </a:bodyPr>
            <a:lstStyle/>
            <a:p>
              <a:pPr defTabSz="896302">
                <a:defRPr/>
              </a:pPr>
              <a:r>
                <a:rPr lang="en-US" sz="1100"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Notifications</a:t>
              </a:r>
            </a:p>
          </p:txBody>
        </p:sp>
        <p:sp>
          <p:nvSpPr>
            <p:cNvPr id="221" name="TextBox 220">
              <a:extLst>
                <a:ext uri="{FF2B5EF4-FFF2-40B4-BE49-F238E27FC236}">
                  <a16:creationId xmlns:a16="http://schemas.microsoft.com/office/drawing/2014/main" id="{517C2427-0158-4118-B995-96DFD826849D}"/>
                </a:ext>
              </a:extLst>
            </p:cNvPr>
            <p:cNvSpPr txBox="1"/>
            <p:nvPr/>
          </p:nvSpPr>
          <p:spPr>
            <a:xfrm>
              <a:off x="10185449" y="6342679"/>
              <a:ext cx="918382" cy="439465"/>
            </a:xfrm>
            <a:prstGeom prst="rect">
              <a:avLst/>
            </a:prstGeom>
            <a:noFill/>
          </p:spPr>
          <p:txBody>
            <a:bodyPr wrap="square" rtlCol="0">
              <a:spAutoFit/>
            </a:bodyPr>
            <a:lstStyle/>
            <a:p>
              <a:pPr algn="ctr" defTabSz="896302">
                <a:defRPr/>
              </a:pPr>
              <a:r>
                <a:rPr lang="en-US" sz="1100"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Automation</a:t>
              </a:r>
            </a:p>
          </p:txBody>
        </p:sp>
        <p:sp>
          <p:nvSpPr>
            <p:cNvPr id="225" name="TextBox 224">
              <a:extLst>
                <a:ext uri="{FF2B5EF4-FFF2-40B4-BE49-F238E27FC236}">
                  <a16:creationId xmlns:a16="http://schemas.microsoft.com/office/drawing/2014/main" id="{B088082D-B6F5-416A-B503-306D60B6CBC3}"/>
                </a:ext>
              </a:extLst>
            </p:cNvPr>
            <p:cNvSpPr txBox="1"/>
            <p:nvPr/>
          </p:nvSpPr>
          <p:spPr>
            <a:xfrm>
              <a:off x="10196534" y="5588146"/>
              <a:ext cx="891298" cy="1020319"/>
            </a:xfrm>
            <a:prstGeom prst="rect">
              <a:avLst/>
            </a:prstGeom>
            <a:noFill/>
            <a:ln w="38100" cap="flat" cmpd="sng" algn="ctr">
              <a:solidFill>
                <a:schemeClr val="accent1"/>
              </a:solidFill>
              <a:prstDash val="solid"/>
            </a:ln>
            <a:effectLst/>
          </p:spPr>
          <p:txBody>
            <a:bodyPr lIns="36000" rIns="91440" bIns="91440"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896302">
                <a:defRPr/>
              </a:pPr>
              <a:endParaRPr lang="en-US" sz="1200" kern="0" cap="all" dirty="0">
                <a:solidFill>
                  <a:srgbClr val="353535">
                    <a:lumMod val="85000"/>
                    <a:lumOff val="15000"/>
                  </a:srgbClr>
                </a:solidFill>
                <a:latin typeface="Segoe UI Semilight"/>
              </a:endParaRPr>
            </a:p>
          </p:txBody>
        </p:sp>
        <p:sp>
          <p:nvSpPr>
            <p:cNvPr id="222" name="TextBox 221">
              <a:extLst>
                <a:ext uri="{FF2B5EF4-FFF2-40B4-BE49-F238E27FC236}">
                  <a16:creationId xmlns:a16="http://schemas.microsoft.com/office/drawing/2014/main" id="{E0D51060-13C2-4316-B7B5-8A418806016A}"/>
                </a:ext>
              </a:extLst>
            </p:cNvPr>
            <p:cNvSpPr txBox="1"/>
            <p:nvPr/>
          </p:nvSpPr>
          <p:spPr>
            <a:xfrm>
              <a:off x="9259628" y="2255758"/>
              <a:ext cx="2823570" cy="533636"/>
            </a:xfrm>
            <a:prstGeom prst="rect">
              <a:avLst/>
            </a:prstGeom>
            <a:noFill/>
          </p:spPr>
          <p:txBody>
            <a:bodyPr wrap="square" rtlCol="0">
              <a:spAutoFit/>
            </a:bodyPr>
            <a:lstStyle/>
            <a:p>
              <a:pPr algn="ctr" defTabSz="1117574" fontAlgn="base">
                <a:spcAft>
                  <a:spcPct val="0"/>
                </a:spcAft>
                <a:defRPr/>
              </a:pPr>
              <a:r>
                <a:rPr lang="en-US" sz="1400" b="1" kern="0">
                  <a:ln>
                    <a:solidFill>
                      <a:srgbClr val="FFFFFF">
                        <a:alpha val="0"/>
                      </a:srgbClr>
                    </a:solidFill>
                  </a:ln>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AZURE SECURITY CENTER</a:t>
              </a:r>
              <a:br>
                <a:rPr lang="en-US" sz="1400" b="1" kern="0">
                  <a:ln>
                    <a:solidFill>
                      <a:srgbClr val="FFFFFF">
                        <a:alpha val="0"/>
                      </a:srgbClr>
                    </a:solidFill>
                  </a:ln>
                  <a:gradFill>
                    <a:gsLst>
                      <a:gs pos="0">
                        <a:srgbClr val="FFFFFF"/>
                      </a:gs>
                      <a:gs pos="100000">
                        <a:srgbClr val="FFFFFF"/>
                      </a:gs>
                    </a:gsLst>
                    <a:lin ang="5400000" scaled="0"/>
                  </a:gradFill>
                  <a:latin typeface="Segoe UI" panose="020B0502040204020203" pitchFamily="34" charset="0"/>
                  <a:cs typeface="Segoe UI" panose="020B0502040204020203" pitchFamily="34" charset="0"/>
                </a:rPr>
              </a:br>
              <a:endParaRPr lang="en-US" sz="1400" b="1" kern="0">
                <a:ln>
                  <a:solidFill>
                    <a:srgbClr val="FFFFFF">
                      <a:alpha val="0"/>
                    </a:srgbClr>
                  </a:solidFill>
                </a:ln>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cxnSp>
          <p:nvCxnSpPr>
            <p:cNvPr id="223" name="Straight Connector 222">
              <a:extLst>
                <a:ext uri="{FF2B5EF4-FFF2-40B4-BE49-F238E27FC236}">
                  <a16:creationId xmlns:a16="http://schemas.microsoft.com/office/drawing/2014/main" id="{7711A602-0FB8-4406-B402-E7D26A01976D}"/>
                </a:ext>
              </a:extLst>
            </p:cNvPr>
            <p:cNvCxnSpPr>
              <a:cxnSpLocks/>
            </p:cNvCxnSpPr>
            <p:nvPr/>
          </p:nvCxnSpPr>
          <p:spPr>
            <a:xfrm>
              <a:off x="8295761" y="2320606"/>
              <a:ext cx="814744" cy="8306"/>
            </a:xfrm>
            <a:prstGeom prst="line">
              <a:avLst/>
            </a:prstGeom>
            <a:noFill/>
            <a:ln w="38100" cap="flat" cmpd="sng" algn="ctr">
              <a:solidFill>
                <a:srgbClr val="E6E6E6">
                  <a:lumMod val="50000"/>
                </a:srgbClr>
              </a:solidFill>
              <a:prstDash val="solid"/>
              <a:headEnd type="none" w="med" len="med"/>
              <a:tailEnd type="triangle" w="med" len="sm"/>
            </a:ln>
            <a:effectLst/>
          </p:spPr>
        </p:cxnSp>
        <p:sp>
          <p:nvSpPr>
            <p:cNvPr id="224" name="TextBox 223">
              <a:extLst>
                <a:ext uri="{FF2B5EF4-FFF2-40B4-BE49-F238E27FC236}">
                  <a16:creationId xmlns:a16="http://schemas.microsoft.com/office/drawing/2014/main" id="{1A939B74-D2A8-40F3-BFBA-23C867D5D19A}"/>
                </a:ext>
              </a:extLst>
            </p:cNvPr>
            <p:cNvSpPr txBox="1"/>
            <p:nvPr/>
          </p:nvSpPr>
          <p:spPr>
            <a:xfrm>
              <a:off x="9161621" y="5563703"/>
              <a:ext cx="891298" cy="1020318"/>
            </a:xfrm>
            <a:prstGeom prst="rect">
              <a:avLst/>
            </a:prstGeom>
            <a:noFill/>
            <a:ln w="38100" cap="flat" cmpd="sng" algn="ctr">
              <a:solidFill>
                <a:schemeClr val="accent1"/>
              </a:solidFill>
              <a:prstDash val="solid"/>
            </a:ln>
            <a:effectLst/>
          </p:spPr>
          <p:txBody>
            <a:bodyPr lIns="36000" rIns="91440" bIns="91440"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896302">
                <a:defRPr/>
              </a:pPr>
              <a:endParaRPr lang="en-US" kern="0" cap="all">
                <a:solidFill>
                  <a:srgbClr val="353535">
                    <a:lumMod val="85000"/>
                    <a:lumOff val="15000"/>
                  </a:srgbClr>
                </a:solidFill>
                <a:latin typeface="Segoe UI Semilight"/>
              </a:endParaRPr>
            </a:p>
          </p:txBody>
        </p:sp>
        <p:sp>
          <p:nvSpPr>
            <p:cNvPr id="229" name="TextBox 228">
              <a:extLst>
                <a:ext uri="{FF2B5EF4-FFF2-40B4-BE49-F238E27FC236}">
                  <a16:creationId xmlns:a16="http://schemas.microsoft.com/office/drawing/2014/main" id="{8076208B-0EEB-464B-A185-28A6A4094C2A}"/>
                </a:ext>
              </a:extLst>
            </p:cNvPr>
            <p:cNvSpPr txBox="1"/>
            <p:nvPr/>
          </p:nvSpPr>
          <p:spPr>
            <a:xfrm>
              <a:off x="9931828" y="3483400"/>
              <a:ext cx="1670799" cy="415498"/>
            </a:xfrm>
            <a:prstGeom prst="rect">
              <a:avLst/>
            </a:prstGeom>
            <a:noFill/>
          </p:spPr>
          <p:txBody>
            <a:bodyPr wrap="square" rtlCol="0">
              <a:spAutoFit/>
            </a:bodyPr>
            <a:lstStyle/>
            <a:p>
              <a:pPr defTabSz="896302">
                <a:defRPr/>
              </a:pPr>
              <a:r>
                <a:rPr lang="en-US" sz="10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Actionable Security Recommendations</a:t>
              </a:r>
            </a:p>
          </p:txBody>
        </p:sp>
        <p:sp>
          <p:nvSpPr>
            <p:cNvPr id="230" name="TextBox 229">
              <a:extLst>
                <a:ext uri="{FF2B5EF4-FFF2-40B4-BE49-F238E27FC236}">
                  <a16:creationId xmlns:a16="http://schemas.microsoft.com/office/drawing/2014/main" id="{403DAA0F-B5AF-42F8-947B-80766CF7864D}"/>
                </a:ext>
              </a:extLst>
            </p:cNvPr>
            <p:cNvSpPr txBox="1"/>
            <p:nvPr/>
          </p:nvSpPr>
          <p:spPr>
            <a:xfrm>
              <a:off x="9931828" y="4652795"/>
              <a:ext cx="1535429" cy="415498"/>
            </a:xfrm>
            <a:prstGeom prst="rect">
              <a:avLst/>
            </a:prstGeom>
            <a:noFill/>
          </p:spPr>
          <p:txBody>
            <a:bodyPr wrap="square" rtlCol="0">
              <a:spAutoFit/>
            </a:bodyPr>
            <a:lstStyle/>
            <a:p>
              <a:pPr defTabSz="896302">
                <a:defRPr/>
              </a:pPr>
              <a:r>
                <a:rPr lang="en-US" sz="10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Investigation Tools</a:t>
              </a:r>
              <a:br>
                <a:rPr lang="en-US" sz="10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br>
              <a:r>
                <a:rPr lang="en-US" sz="10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and Log Search</a:t>
              </a:r>
            </a:p>
          </p:txBody>
        </p:sp>
        <p:sp>
          <p:nvSpPr>
            <p:cNvPr id="231" name="TextBox 230">
              <a:extLst>
                <a:ext uri="{FF2B5EF4-FFF2-40B4-BE49-F238E27FC236}">
                  <a16:creationId xmlns:a16="http://schemas.microsoft.com/office/drawing/2014/main" id="{3BF0401F-E59B-42FC-9D76-13A49AFB9A0C}"/>
                </a:ext>
              </a:extLst>
            </p:cNvPr>
            <p:cNvSpPr txBox="1"/>
            <p:nvPr/>
          </p:nvSpPr>
          <p:spPr>
            <a:xfrm>
              <a:off x="9931828" y="4068098"/>
              <a:ext cx="1670799" cy="415498"/>
            </a:xfrm>
            <a:prstGeom prst="rect">
              <a:avLst/>
            </a:prstGeom>
            <a:noFill/>
          </p:spPr>
          <p:txBody>
            <a:bodyPr wrap="square" rtlCol="0">
              <a:spAutoFit/>
            </a:bodyPr>
            <a:lstStyle/>
            <a:p>
              <a:pPr defTabSz="896302">
                <a:defRPr/>
              </a:pPr>
              <a:r>
                <a:rPr lang="en-US" sz="10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Curated, Prioritized Security Alerts</a:t>
              </a:r>
            </a:p>
          </p:txBody>
        </p:sp>
        <p:sp>
          <p:nvSpPr>
            <p:cNvPr id="232" name="TextBox 231">
              <a:extLst>
                <a:ext uri="{FF2B5EF4-FFF2-40B4-BE49-F238E27FC236}">
                  <a16:creationId xmlns:a16="http://schemas.microsoft.com/office/drawing/2014/main" id="{07DFF9A5-A432-45EF-90C0-FF17A6A5E623}"/>
                </a:ext>
              </a:extLst>
            </p:cNvPr>
            <p:cNvSpPr txBox="1"/>
            <p:nvPr/>
          </p:nvSpPr>
          <p:spPr>
            <a:xfrm>
              <a:off x="9931828" y="2737119"/>
              <a:ext cx="2134711" cy="565027"/>
            </a:xfrm>
            <a:prstGeom prst="rect">
              <a:avLst/>
            </a:prstGeom>
            <a:noFill/>
          </p:spPr>
          <p:txBody>
            <a:bodyPr wrap="square" rtlCol="0">
              <a:spAutoFit/>
            </a:bodyPr>
            <a:lstStyle/>
            <a:p>
              <a:pPr defTabSz="896302">
                <a:defRPr/>
              </a:pPr>
              <a:r>
                <a:rPr lang="en-US" sz="10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Security Dashboards Deliver Rapid Insights into Security </a:t>
              </a:r>
              <a:br>
                <a:rPr lang="en-US" sz="10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br>
              <a:r>
                <a:rPr lang="en-US" sz="10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State Across All Workloads</a:t>
              </a:r>
            </a:p>
          </p:txBody>
        </p:sp>
        <p:sp>
          <p:nvSpPr>
            <p:cNvPr id="233" name="Shape 2836">
              <a:extLst>
                <a:ext uri="{FF2B5EF4-FFF2-40B4-BE49-F238E27FC236}">
                  <a16:creationId xmlns:a16="http://schemas.microsoft.com/office/drawing/2014/main" id="{1DA1C081-DB5A-4A44-BBA6-842B13ECF7FA}"/>
                </a:ext>
              </a:extLst>
            </p:cNvPr>
            <p:cNvSpPr/>
            <p:nvPr/>
          </p:nvSpPr>
          <p:spPr>
            <a:xfrm>
              <a:off x="11467257" y="5804119"/>
              <a:ext cx="416834" cy="303152"/>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D83B01"/>
            </a:solidFill>
            <a:ln w="12700">
              <a:miter lim="400000"/>
            </a:ln>
          </p:spPr>
          <p:txBody>
            <a:bodyPr lIns="19422" tIns="19422" rIns="19422" bIns="19422" anchor="ctr"/>
            <a:lstStyle/>
            <a:p>
              <a:pPr defTabSz="22846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nvGrpSpPr>
            <p:cNvPr id="234" name="Group 233">
              <a:extLst>
                <a:ext uri="{FF2B5EF4-FFF2-40B4-BE49-F238E27FC236}">
                  <a16:creationId xmlns:a16="http://schemas.microsoft.com/office/drawing/2014/main" id="{AC52DDFE-47CF-4DAD-B09D-FC5084659438}"/>
                </a:ext>
              </a:extLst>
            </p:cNvPr>
            <p:cNvGrpSpPr/>
            <p:nvPr/>
          </p:nvGrpSpPr>
          <p:grpSpPr>
            <a:xfrm>
              <a:off x="9348001" y="5782379"/>
              <a:ext cx="469024" cy="420011"/>
              <a:chOff x="9330613" y="5716972"/>
              <a:chExt cx="585449" cy="524269"/>
            </a:xfrm>
          </p:grpSpPr>
          <p:sp>
            <p:nvSpPr>
              <p:cNvPr id="236" name="TextBox 235">
                <a:extLst>
                  <a:ext uri="{FF2B5EF4-FFF2-40B4-BE49-F238E27FC236}">
                    <a16:creationId xmlns:a16="http://schemas.microsoft.com/office/drawing/2014/main" id="{E224AF95-3D48-4F6F-80B6-E799E95F60A0}"/>
                  </a:ext>
                </a:extLst>
              </p:cNvPr>
              <p:cNvSpPr txBox="1"/>
              <p:nvPr/>
            </p:nvSpPr>
            <p:spPr>
              <a:xfrm>
                <a:off x="9406054" y="5740647"/>
                <a:ext cx="484385" cy="274276"/>
              </a:xfrm>
              <a:prstGeom prst="rect">
                <a:avLst/>
              </a:prstGeom>
              <a:noFill/>
            </p:spPr>
            <p:txBody>
              <a:bodyPr wrap="square" rtlCol="0">
                <a:spAutoFit/>
              </a:bodyPr>
              <a:lstStyle/>
              <a:p>
                <a:pPr defTabSz="896302">
                  <a:defRPr/>
                </a:pPr>
                <a:r>
                  <a:rPr lang="en-US" sz="800" b="1" kern="0" dirty="0">
                    <a:solidFill>
                      <a:srgbClr val="D83B01"/>
                    </a:solidFill>
                    <a:latin typeface="Arial Black" panose="020B0A04020102020204" pitchFamily="34" charset="0"/>
                  </a:rPr>
                  <a:t>API</a:t>
                </a:r>
              </a:p>
            </p:txBody>
          </p:sp>
          <p:sp>
            <p:nvSpPr>
              <p:cNvPr id="237" name="Rectangle: Rounded Corners 236">
                <a:extLst>
                  <a:ext uri="{FF2B5EF4-FFF2-40B4-BE49-F238E27FC236}">
                    <a16:creationId xmlns:a16="http://schemas.microsoft.com/office/drawing/2014/main" id="{BA87F02D-79D9-4645-9EEC-99FE21DEE554}"/>
                  </a:ext>
                </a:extLst>
              </p:cNvPr>
              <p:cNvSpPr/>
              <p:nvPr/>
            </p:nvSpPr>
            <p:spPr bwMode="auto">
              <a:xfrm>
                <a:off x="9330613" y="5716972"/>
                <a:ext cx="585449" cy="390299"/>
              </a:xfrm>
              <a:prstGeom prst="roundRect">
                <a:avLst/>
              </a:prstGeom>
              <a:no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defRPr/>
                </a:pPr>
                <a:endParaRPr lang="en-US" sz="12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38" name="Picture 237">
                <a:extLst>
                  <a:ext uri="{FF2B5EF4-FFF2-40B4-BE49-F238E27FC236}">
                    <a16:creationId xmlns:a16="http://schemas.microsoft.com/office/drawing/2014/main" id="{05D7BDAF-5F23-40DD-897E-53D3BEB5DD71}"/>
                  </a:ext>
                </a:extLst>
              </p:cNvPr>
              <p:cNvPicPr>
                <a:picLocks noChangeAspect="1"/>
              </p:cNvPicPr>
              <p:nvPr/>
            </p:nvPicPr>
            <p:blipFill>
              <a:blip r:embed="rId3">
                <a:duotone>
                  <a:schemeClr val="accent1">
                    <a:shade val="45000"/>
                    <a:satMod val="135000"/>
                  </a:schemeClr>
                  <a:prstClr val="white"/>
                </a:duotone>
              </a:blip>
              <a:stretch>
                <a:fillRect/>
              </a:stretch>
            </p:blipFill>
            <p:spPr>
              <a:xfrm>
                <a:off x="9597779" y="5954704"/>
                <a:ext cx="262151" cy="286537"/>
              </a:xfrm>
              <a:prstGeom prst="rect">
                <a:avLst/>
              </a:prstGeom>
            </p:spPr>
          </p:pic>
        </p:grpSp>
        <p:sp>
          <p:nvSpPr>
            <p:cNvPr id="235" name="Freeform 187">
              <a:extLst>
                <a:ext uri="{FF2B5EF4-FFF2-40B4-BE49-F238E27FC236}">
                  <a16:creationId xmlns:a16="http://schemas.microsoft.com/office/drawing/2014/main" id="{42E94A34-12B6-4F91-BCA8-62A1F7DACD32}"/>
                </a:ext>
              </a:extLst>
            </p:cNvPr>
            <p:cNvSpPr>
              <a:spLocks noEditPoints="1"/>
            </p:cNvSpPr>
            <p:nvPr/>
          </p:nvSpPr>
          <p:spPr bwMode="auto">
            <a:xfrm>
              <a:off x="10402573" y="5770225"/>
              <a:ext cx="461480" cy="368957"/>
            </a:xfrm>
            <a:custGeom>
              <a:avLst/>
              <a:gdLst>
                <a:gd name="T0" fmla="*/ 289 w 341"/>
                <a:gd name="T1" fmla="*/ 169 h 272"/>
                <a:gd name="T2" fmla="*/ 280 w 341"/>
                <a:gd name="T3" fmla="*/ 175 h 272"/>
                <a:gd name="T4" fmla="*/ 280 w 341"/>
                <a:gd name="T5" fmla="*/ 176 h 272"/>
                <a:gd name="T6" fmla="*/ 170 w 341"/>
                <a:gd name="T7" fmla="*/ 253 h 272"/>
                <a:gd name="T8" fmla="*/ 53 w 341"/>
                <a:gd name="T9" fmla="*/ 139 h 272"/>
                <a:gd name="T10" fmla="*/ 53 w 341"/>
                <a:gd name="T11" fmla="*/ 139 h 272"/>
                <a:gd name="T12" fmla="*/ 70 w 341"/>
                <a:gd name="T13" fmla="*/ 156 h 272"/>
                <a:gd name="T14" fmla="*/ 84 w 341"/>
                <a:gd name="T15" fmla="*/ 156 h 272"/>
                <a:gd name="T16" fmla="*/ 84 w 341"/>
                <a:gd name="T17" fmla="*/ 142 h 272"/>
                <a:gd name="T18" fmla="*/ 55 w 341"/>
                <a:gd name="T19" fmla="*/ 114 h 272"/>
                <a:gd name="T20" fmla="*/ 54 w 341"/>
                <a:gd name="T21" fmla="*/ 112 h 272"/>
                <a:gd name="T22" fmla="*/ 51 w 341"/>
                <a:gd name="T23" fmla="*/ 110 h 272"/>
                <a:gd name="T24" fmla="*/ 38 w 341"/>
                <a:gd name="T25" fmla="*/ 110 h 272"/>
                <a:gd name="T26" fmla="*/ 36 w 341"/>
                <a:gd name="T27" fmla="*/ 112 h 272"/>
                <a:gd name="T28" fmla="*/ 35 w 341"/>
                <a:gd name="T29" fmla="*/ 113 h 272"/>
                <a:gd name="T30" fmla="*/ 4 w 341"/>
                <a:gd name="T31" fmla="*/ 142 h 272"/>
                <a:gd name="T32" fmla="*/ 3 w 341"/>
                <a:gd name="T33" fmla="*/ 156 h 272"/>
                <a:gd name="T34" fmla="*/ 10 w 341"/>
                <a:gd name="T35" fmla="*/ 159 h 272"/>
                <a:gd name="T36" fmla="*/ 16 w 341"/>
                <a:gd name="T37" fmla="*/ 156 h 272"/>
                <a:gd name="T38" fmla="*/ 34 w 341"/>
                <a:gd name="T39" fmla="*/ 140 h 272"/>
                <a:gd name="T40" fmla="*/ 170 w 341"/>
                <a:gd name="T41" fmla="*/ 272 h 272"/>
                <a:gd name="T42" fmla="*/ 298 w 341"/>
                <a:gd name="T43" fmla="*/ 183 h 272"/>
                <a:gd name="T44" fmla="*/ 298 w 341"/>
                <a:gd name="T45" fmla="*/ 181 h 272"/>
                <a:gd name="T46" fmla="*/ 299 w 341"/>
                <a:gd name="T47" fmla="*/ 178 h 272"/>
                <a:gd name="T48" fmla="*/ 289 w 341"/>
                <a:gd name="T49" fmla="*/ 169 h 272"/>
                <a:gd name="T50" fmla="*/ 338 w 341"/>
                <a:gd name="T51" fmla="*/ 110 h 272"/>
                <a:gd name="T52" fmla="*/ 331 w 341"/>
                <a:gd name="T53" fmla="*/ 107 h 272"/>
                <a:gd name="T54" fmla="*/ 324 w 341"/>
                <a:gd name="T55" fmla="*/ 110 h 272"/>
                <a:gd name="T56" fmla="*/ 306 w 341"/>
                <a:gd name="T57" fmla="*/ 127 h 272"/>
                <a:gd name="T58" fmla="*/ 170 w 341"/>
                <a:gd name="T59" fmla="*/ 0 h 272"/>
                <a:gd name="T60" fmla="*/ 45 w 341"/>
                <a:gd name="T61" fmla="*/ 83 h 272"/>
                <a:gd name="T62" fmla="*/ 44 w 341"/>
                <a:gd name="T63" fmla="*/ 84 h 272"/>
                <a:gd name="T64" fmla="*/ 44 w 341"/>
                <a:gd name="T65" fmla="*/ 88 h 272"/>
                <a:gd name="T66" fmla="*/ 53 w 341"/>
                <a:gd name="T67" fmla="*/ 97 h 272"/>
                <a:gd name="T68" fmla="*/ 62 w 341"/>
                <a:gd name="T69" fmla="*/ 92 h 272"/>
                <a:gd name="T70" fmla="*/ 62 w 341"/>
                <a:gd name="T71" fmla="*/ 91 h 272"/>
                <a:gd name="T72" fmla="*/ 170 w 341"/>
                <a:gd name="T73" fmla="*/ 19 h 272"/>
                <a:gd name="T74" fmla="*/ 287 w 341"/>
                <a:gd name="T75" fmla="*/ 128 h 272"/>
                <a:gd name="T76" fmla="*/ 287 w 341"/>
                <a:gd name="T77" fmla="*/ 128 h 272"/>
                <a:gd name="T78" fmla="*/ 270 w 341"/>
                <a:gd name="T79" fmla="*/ 111 h 272"/>
                <a:gd name="T80" fmla="*/ 256 w 341"/>
                <a:gd name="T81" fmla="*/ 111 h 272"/>
                <a:gd name="T82" fmla="*/ 256 w 341"/>
                <a:gd name="T83" fmla="*/ 124 h 272"/>
                <a:gd name="T84" fmla="*/ 286 w 341"/>
                <a:gd name="T85" fmla="*/ 154 h 272"/>
                <a:gd name="T86" fmla="*/ 287 w 341"/>
                <a:gd name="T87" fmla="*/ 154 h 272"/>
                <a:gd name="T88" fmla="*/ 289 w 341"/>
                <a:gd name="T89" fmla="*/ 156 h 272"/>
                <a:gd name="T90" fmla="*/ 302 w 341"/>
                <a:gd name="T91" fmla="*/ 156 h 272"/>
                <a:gd name="T92" fmla="*/ 306 w 341"/>
                <a:gd name="T93" fmla="*/ 154 h 272"/>
                <a:gd name="T94" fmla="*/ 306 w 341"/>
                <a:gd name="T95" fmla="*/ 153 h 272"/>
                <a:gd name="T96" fmla="*/ 337 w 341"/>
                <a:gd name="T97" fmla="*/ 124 h 272"/>
                <a:gd name="T98" fmla="*/ 338 w 341"/>
                <a:gd name="T99" fmla="*/ 11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1" h="272">
                  <a:moveTo>
                    <a:pt x="289" y="169"/>
                  </a:moveTo>
                  <a:cubicBezTo>
                    <a:pt x="285" y="169"/>
                    <a:pt x="282" y="172"/>
                    <a:pt x="280" y="175"/>
                  </a:cubicBezTo>
                  <a:cubicBezTo>
                    <a:pt x="280" y="175"/>
                    <a:pt x="280" y="176"/>
                    <a:pt x="280" y="176"/>
                  </a:cubicBezTo>
                  <a:cubicBezTo>
                    <a:pt x="264" y="221"/>
                    <a:pt x="221" y="253"/>
                    <a:pt x="170" y="253"/>
                  </a:cubicBezTo>
                  <a:cubicBezTo>
                    <a:pt x="106" y="253"/>
                    <a:pt x="54" y="202"/>
                    <a:pt x="53" y="139"/>
                  </a:cubicBezTo>
                  <a:cubicBezTo>
                    <a:pt x="53" y="139"/>
                    <a:pt x="53" y="139"/>
                    <a:pt x="53" y="139"/>
                  </a:cubicBezTo>
                  <a:cubicBezTo>
                    <a:pt x="70" y="156"/>
                    <a:pt x="70" y="156"/>
                    <a:pt x="70" y="156"/>
                  </a:cubicBezTo>
                  <a:cubicBezTo>
                    <a:pt x="74" y="160"/>
                    <a:pt x="80" y="160"/>
                    <a:pt x="84" y="156"/>
                  </a:cubicBezTo>
                  <a:cubicBezTo>
                    <a:pt x="88" y="152"/>
                    <a:pt x="88" y="146"/>
                    <a:pt x="84" y="142"/>
                  </a:cubicBezTo>
                  <a:cubicBezTo>
                    <a:pt x="55" y="114"/>
                    <a:pt x="55" y="114"/>
                    <a:pt x="55" y="114"/>
                  </a:cubicBezTo>
                  <a:cubicBezTo>
                    <a:pt x="54" y="112"/>
                    <a:pt x="54" y="112"/>
                    <a:pt x="54" y="112"/>
                  </a:cubicBezTo>
                  <a:cubicBezTo>
                    <a:pt x="51" y="110"/>
                    <a:pt x="51" y="110"/>
                    <a:pt x="51" y="110"/>
                  </a:cubicBezTo>
                  <a:cubicBezTo>
                    <a:pt x="48" y="106"/>
                    <a:pt x="42" y="106"/>
                    <a:pt x="38" y="110"/>
                  </a:cubicBezTo>
                  <a:cubicBezTo>
                    <a:pt x="36" y="112"/>
                    <a:pt x="36" y="112"/>
                    <a:pt x="36" y="112"/>
                  </a:cubicBezTo>
                  <a:cubicBezTo>
                    <a:pt x="35" y="113"/>
                    <a:pt x="35" y="113"/>
                    <a:pt x="35" y="113"/>
                  </a:cubicBezTo>
                  <a:cubicBezTo>
                    <a:pt x="4" y="142"/>
                    <a:pt x="4" y="142"/>
                    <a:pt x="4" y="142"/>
                  </a:cubicBezTo>
                  <a:cubicBezTo>
                    <a:pt x="0" y="146"/>
                    <a:pt x="0" y="152"/>
                    <a:pt x="3" y="156"/>
                  </a:cubicBezTo>
                  <a:cubicBezTo>
                    <a:pt x="5" y="158"/>
                    <a:pt x="8" y="159"/>
                    <a:pt x="10" y="159"/>
                  </a:cubicBezTo>
                  <a:cubicBezTo>
                    <a:pt x="12" y="159"/>
                    <a:pt x="15" y="158"/>
                    <a:pt x="16" y="156"/>
                  </a:cubicBezTo>
                  <a:cubicBezTo>
                    <a:pt x="34" y="140"/>
                    <a:pt x="34" y="140"/>
                    <a:pt x="34" y="140"/>
                  </a:cubicBezTo>
                  <a:cubicBezTo>
                    <a:pt x="36" y="213"/>
                    <a:pt x="96" y="272"/>
                    <a:pt x="170" y="272"/>
                  </a:cubicBezTo>
                  <a:cubicBezTo>
                    <a:pt x="228" y="272"/>
                    <a:pt x="279" y="235"/>
                    <a:pt x="298" y="183"/>
                  </a:cubicBezTo>
                  <a:cubicBezTo>
                    <a:pt x="298" y="182"/>
                    <a:pt x="298" y="182"/>
                    <a:pt x="298" y="181"/>
                  </a:cubicBezTo>
                  <a:cubicBezTo>
                    <a:pt x="299" y="180"/>
                    <a:pt x="299" y="180"/>
                    <a:pt x="299" y="178"/>
                  </a:cubicBezTo>
                  <a:cubicBezTo>
                    <a:pt x="299" y="174"/>
                    <a:pt x="294" y="169"/>
                    <a:pt x="289" y="169"/>
                  </a:cubicBezTo>
                  <a:close/>
                  <a:moveTo>
                    <a:pt x="338" y="110"/>
                  </a:moveTo>
                  <a:cubicBezTo>
                    <a:pt x="336" y="108"/>
                    <a:pt x="333" y="107"/>
                    <a:pt x="331" y="107"/>
                  </a:cubicBezTo>
                  <a:cubicBezTo>
                    <a:pt x="328" y="107"/>
                    <a:pt x="326" y="108"/>
                    <a:pt x="324" y="110"/>
                  </a:cubicBezTo>
                  <a:cubicBezTo>
                    <a:pt x="306" y="127"/>
                    <a:pt x="306" y="127"/>
                    <a:pt x="306" y="127"/>
                  </a:cubicBezTo>
                  <a:cubicBezTo>
                    <a:pt x="301" y="56"/>
                    <a:pt x="242" y="0"/>
                    <a:pt x="170" y="0"/>
                  </a:cubicBezTo>
                  <a:cubicBezTo>
                    <a:pt x="114" y="0"/>
                    <a:pt x="66" y="34"/>
                    <a:pt x="45" y="83"/>
                  </a:cubicBezTo>
                  <a:cubicBezTo>
                    <a:pt x="44" y="83"/>
                    <a:pt x="44" y="84"/>
                    <a:pt x="44" y="84"/>
                  </a:cubicBezTo>
                  <a:cubicBezTo>
                    <a:pt x="44" y="85"/>
                    <a:pt x="44" y="86"/>
                    <a:pt x="44" y="88"/>
                  </a:cubicBezTo>
                  <a:cubicBezTo>
                    <a:pt x="44" y="93"/>
                    <a:pt x="48" y="97"/>
                    <a:pt x="53" y="97"/>
                  </a:cubicBezTo>
                  <a:cubicBezTo>
                    <a:pt x="57" y="97"/>
                    <a:pt x="60" y="95"/>
                    <a:pt x="62" y="92"/>
                  </a:cubicBezTo>
                  <a:cubicBezTo>
                    <a:pt x="62" y="91"/>
                    <a:pt x="62" y="91"/>
                    <a:pt x="62" y="91"/>
                  </a:cubicBezTo>
                  <a:cubicBezTo>
                    <a:pt x="80" y="49"/>
                    <a:pt x="122" y="19"/>
                    <a:pt x="170" y="19"/>
                  </a:cubicBezTo>
                  <a:cubicBezTo>
                    <a:pt x="232" y="19"/>
                    <a:pt x="282" y="67"/>
                    <a:pt x="287" y="128"/>
                  </a:cubicBezTo>
                  <a:cubicBezTo>
                    <a:pt x="287" y="128"/>
                    <a:pt x="287" y="128"/>
                    <a:pt x="287" y="128"/>
                  </a:cubicBezTo>
                  <a:cubicBezTo>
                    <a:pt x="270" y="111"/>
                    <a:pt x="270" y="111"/>
                    <a:pt x="270" y="111"/>
                  </a:cubicBezTo>
                  <a:cubicBezTo>
                    <a:pt x="266" y="107"/>
                    <a:pt x="260" y="107"/>
                    <a:pt x="256" y="111"/>
                  </a:cubicBezTo>
                  <a:cubicBezTo>
                    <a:pt x="252" y="114"/>
                    <a:pt x="252" y="120"/>
                    <a:pt x="256" y="124"/>
                  </a:cubicBezTo>
                  <a:cubicBezTo>
                    <a:pt x="286" y="154"/>
                    <a:pt x="286" y="154"/>
                    <a:pt x="286" y="154"/>
                  </a:cubicBezTo>
                  <a:cubicBezTo>
                    <a:pt x="287" y="154"/>
                    <a:pt x="287" y="154"/>
                    <a:pt x="287" y="154"/>
                  </a:cubicBezTo>
                  <a:cubicBezTo>
                    <a:pt x="289" y="156"/>
                    <a:pt x="289" y="156"/>
                    <a:pt x="289" y="156"/>
                  </a:cubicBezTo>
                  <a:cubicBezTo>
                    <a:pt x="293" y="160"/>
                    <a:pt x="298" y="160"/>
                    <a:pt x="302" y="156"/>
                  </a:cubicBezTo>
                  <a:cubicBezTo>
                    <a:pt x="306" y="154"/>
                    <a:pt x="306" y="154"/>
                    <a:pt x="306" y="154"/>
                  </a:cubicBezTo>
                  <a:cubicBezTo>
                    <a:pt x="306" y="153"/>
                    <a:pt x="306" y="153"/>
                    <a:pt x="306" y="153"/>
                  </a:cubicBezTo>
                  <a:cubicBezTo>
                    <a:pt x="337" y="124"/>
                    <a:pt x="337" y="124"/>
                    <a:pt x="337" y="124"/>
                  </a:cubicBezTo>
                  <a:cubicBezTo>
                    <a:pt x="341" y="120"/>
                    <a:pt x="341" y="114"/>
                    <a:pt x="338" y="110"/>
                  </a:cubicBezTo>
                  <a:close/>
                </a:path>
              </a:pathLst>
            </a:custGeom>
            <a:solidFill>
              <a:srgbClr val="D83B01"/>
            </a:solidFill>
            <a:ln>
              <a:noFill/>
            </a:ln>
          </p:spPr>
          <p:txBody>
            <a:bodyPr vert="horz" wrap="square" lIns="91428" tIns="45714" rIns="91428" bIns="45714" numCol="1" anchor="t" anchorCtr="0" compatLnSpc="1">
              <a:prstTxWarp prst="textNoShape">
                <a:avLst/>
              </a:prstTxWarp>
            </a:bodyPr>
            <a:lstStyle/>
            <a:p>
              <a:pPr defTabSz="896302">
                <a:defRPr/>
              </a:pPr>
              <a:endParaRPr lang="en-US" kern="0">
                <a:solidFill>
                  <a:srgbClr val="353535"/>
                </a:solidFill>
              </a:endParaRPr>
            </a:p>
          </p:txBody>
        </p:sp>
        <p:pic>
          <p:nvPicPr>
            <p:cNvPr id="211" name="Picture 210">
              <a:extLst>
                <a:ext uri="{FF2B5EF4-FFF2-40B4-BE49-F238E27FC236}">
                  <a16:creationId xmlns:a16="http://schemas.microsoft.com/office/drawing/2014/main" id="{5BF3FEBB-931C-4D13-BB36-B8DC01CF934F}"/>
                </a:ext>
              </a:extLst>
            </p:cNvPr>
            <p:cNvPicPr>
              <a:picLocks noChangeAspect="1"/>
            </p:cNvPicPr>
            <p:nvPr/>
          </p:nvPicPr>
          <p:blipFill>
            <a:blip r:embed="rId4"/>
            <a:stretch>
              <a:fillRect/>
            </a:stretch>
          </p:blipFill>
          <p:spPr>
            <a:xfrm>
              <a:off x="9419199" y="4100653"/>
              <a:ext cx="360141" cy="360141"/>
            </a:xfrm>
            <a:prstGeom prst="rect">
              <a:avLst/>
            </a:prstGeom>
          </p:spPr>
        </p:pic>
        <p:pic>
          <p:nvPicPr>
            <p:cNvPr id="212" name="Picture 211">
              <a:extLst>
                <a:ext uri="{FF2B5EF4-FFF2-40B4-BE49-F238E27FC236}">
                  <a16:creationId xmlns:a16="http://schemas.microsoft.com/office/drawing/2014/main" id="{8965BB97-3D84-4580-A068-DF7865B320BC}"/>
                </a:ext>
              </a:extLst>
            </p:cNvPr>
            <p:cNvPicPr>
              <a:picLocks noChangeAspect="1"/>
            </p:cNvPicPr>
            <p:nvPr/>
          </p:nvPicPr>
          <p:blipFill>
            <a:blip r:embed="rId5"/>
            <a:stretch>
              <a:fillRect/>
            </a:stretch>
          </p:blipFill>
          <p:spPr>
            <a:xfrm>
              <a:off x="9377733" y="3477350"/>
              <a:ext cx="417501" cy="417501"/>
            </a:xfrm>
            <a:prstGeom prst="rect">
              <a:avLst/>
            </a:prstGeom>
          </p:spPr>
        </p:pic>
        <p:pic>
          <p:nvPicPr>
            <p:cNvPr id="213" name="Picture 212">
              <a:extLst>
                <a:ext uri="{FF2B5EF4-FFF2-40B4-BE49-F238E27FC236}">
                  <a16:creationId xmlns:a16="http://schemas.microsoft.com/office/drawing/2014/main" id="{45A855A9-3E96-4E39-9B76-9D11E34CE953}"/>
                </a:ext>
              </a:extLst>
            </p:cNvPr>
            <p:cNvPicPr>
              <a:picLocks noChangeAspect="1"/>
            </p:cNvPicPr>
            <p:nvPr/>
          </p:nvPicPr>
          <p:blipFill>
            <a:blip r:embed="rId6"/>
            <a:stretch>
              <a:fillRect/>
            </a:stretch>
          </p:blipFill>
          <p:spPr>
            <a:xfrm>
              <a:off x="9419199" y="4676046"/>
              <a:ext cx="344370" cy="344370"/>
            </a:xfrm>
            <a:prstGeom prst="rect">
              <a:avLst/>
            </a:prstGeom>
          </p:spPr>
        </p:pic>
        <p:sp>
          <p:nvSpPr>
            <p:cNvPr id="214" name="GenericApp_EB3B">
              <a:extLst>
                <a:ext uri="{FF2B5EF4-FFF2-40B4-BE49-F238E27FC236}">
                  <a16:creationId xmlns:a16="http://schemas.microsoft.com/office/drawing/2014/main" id="{171992FC-994D-47CA-8E34-DF1F9478C58E}"/>
                </a:ext>
              </a:extLst>
            </p:cNvPr>
            <p:cNvSpPr>
              <a:spLocks noChangeAspect="1" noEditPoints="1"/>
            </p:cNvSpPr>
            <p:nvPr/>
          </p:nvSpPr>
          <p:spPr bwMode="auto">
            <a:xfrm>
              <a:off x="9371634" y="2842966"/>
              <a:ext cx="457020" cy="36576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896302">
                <a:defRPr/>
              </a:pPr>
              <a:endParaRPr lang="en-US" kern="0">
                <a:solidFill>
                  <a:srgbClr val="353535"/>
                </a:solidFill>
              </a:endParaRPr>
            </a:p>
          </p:txBody>
        </p:sp>
      </p:grpSp>
      <p:grpSp>
        <p:nvGrpSpPr>
          <p:cNvPr id="239" name="Group 238">
            <a:extLst>
              <a:ext uri="{FF2B5EF4-FFF2-40B4-BE49-F238E27FC236}">
                <a16:creationId xmlns:a16="http://schemas.microsoft.com/office/drawing/2014/main" id="{2692AAEE-5E64-4FC3-99F4-84408E783409}"/>
              </a:ext>
            </a:extLst>
          </p:cNvPr>
          <p:cNvGrpSpPr/>
          <p:nvPr/>
        </p:nvGrpSpPr>
        <p:grpSpPr>
          <a:xfrm>
            <a:off x="2786321" y="1797725"/>
            <a:ext cx="3167269" cy="798632"/>
            <a:chOff x="2842191" y="1833511"/>
            <a:chExt cx="3230779" cy="814531"/>
          </a:xfrm>
        </p:grpSpPr>
        <p:cxnSp>
          <p:nvCxnSpPr>
            <p:cNvPr id="240" name="Straight Connector 239">
              <a:extLst>
                <a:ext uri="{FF2B5EF4-FFF2-40B4-BE49-F238E27FC236}">
                  <a16:creationId xmlns:a16="http://schemas.microsoft.com/office/drawing/2014/main" id="{D93145A2-879F-4C27-9FB9-F2500F439BC8}"/>
                </a:ext>
              </a:extLst>
            </p:cNvPr>
            <p:cNvCxnSpPr>
              <a:cxnSpLocks/>
            </p:cNvCxnSpPr>
            <p:nvPr/>
          </p:nvCxnSpPr>
          <p:spPr>
            <a:xfrm>
              <a:off x="3203531" y="2347224"/>
              <a:ext cx="322965" cy="0"/>
            </a:xfrm>
            <a:prstGeom prst="line">
              <a:avLst/>
            </a:prstGeom>
            <a:noFill/>
            <a:ln w="38100" cap="flat" cmpd="sng" algn="ctr">
              <a:solidFill>
                <a:srgbClr val="E6E6E6">
                  <a:lumMod val="50000"/>
                </a:srgbClr>
              </a:solidFill>
              <a:prstDash val="solid"/>
              <a:headEnd type="none" w="med" len="med"/>
              <a:tailEnd type="triangle" w="med" len="sm"/>
            </a:ln>
            <a:effectLst/>
          </p:spPr>
        </p:cxnSp>
        <p:sp>
          <p:nvSpPr>
            <p:cNvPr id="241" name="TextBox 240">
              <a:extLst>
                <a:ext uri="{FF2B5EF4-FFF2-40B4-BE49-F238E27FC236}">
                  <a16:creationId xmlns:a16="http://schemas.microsoft.com/office/drawing/2014/main" id="{42FAB8E1-39D8-4876-A9C5-F90225F15B5C}"/>
                </a:ext>
              </a:extLst>
            </p:cNvPr>
            <p:cNvSpPr txBox="1"/>
            <p:nvPr/>
          </p:nvSpPr>
          <p:spPr>
            <a:xfrm>
              <a:off x="3526496" y="1833511"/>
              <a:ext cx="1631353" cy="814531"/>
            </a:xfrm>
            <a:prstGeom prst="rect">
              <a:avLst/>
            </a:prstGeom>
            <a:noFill/>
            <a:ln w="38100" cap="flat" cmpd="sng" algn="ctr">
              <a:noFill/>
              <a:prstDash val="solid"/>
            </a:ln>
            <a:effectLst/>
          </p:spPr>
          <p:txBody>
            <a:bodyPr lIns="36000" rIns="91440" bIns="91440"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896302">
                <a:defRPr/>
              </a:pPr>
              <a:endParaRPr lang="en-US" kern="0" cap="all">
                <a:solidFill>
                  <a:srgbClr val="353535">
                    <a:lumMod val="85000"/>
                    <a:lumOff val="15000"/>
                  </a:srgbClr>
                </a:solidFill>
                <a:latin typeface="Segoe UI Semilight"/>
              </a:endParaRPr>
            </a:p>
          </p:txBody>
        </p:sp>
        <p:sp>
          <p:nvSpPr>
            <p:cNvPr id="242" name="TextBox 241">
              <a:extLst>
                <a:ext uri="{FF2B5EF4-FFF2-40B4-BE49-F238E27FC236}">
                  <a16:creationId xmlns:a16="http://schemas.microsoft.com/office/drawing/2014/main" id="{F58779AC-E36A-4157-BEEF-508E10C414EC}"/>
                </a:ext>
              </a:extLst>
            </p:cNvPr>
            <p:cNvSpPr txBox="1"/>
            <p:nvPr/>
          </p:nvSpPr>
          <p:spPr>
            <a:xfrm>
              <a:off x="3562876" y="1904907"/>
              <a:ext cx="1685005" cy="615553"/>
            </a:xfrm>
            <a:prstGeom prst="rect">
              <a:avLst/>
            </a:prstGeom>
            <a:noFill/>
            <a:ln>
              <a:noFill/>
            </a:ln>
          </p:spPr>
          <p:txBody>
            <a:bodyPr wrap="square" rtlCol="0">
              <a:spAutoFit/>
            </a:bodyPr>
            <a:lstStyle/>
            <a:p>
              <a:pPr defTabSz="896302">
                <a:defRPr/>
              </a:pPr>
              <a:r>
                <a:rPr lang="en-US" sz="1100" b="1" kern="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NETWORK &amp; PAAS</a:t>
              </a:r>
              <a:br>
                <a:rPr lang="en-US" sz="1200" kern="0">
                  <a:solidFill>
                    <a:srgbClr val="353535">
                      <a:lumMod val="85000"/>
                      <a:lumOff val="15000"/>
                    </a:srgbClr>
                  </a:solidFill>
                </a:rPr>
              </a:br>
              <a:r>
                <a:rPr lang="en-US" sz="11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Netflow, SQL DB </a:t>
              </a:r>
              <a:br>
                <a:rPr lang="en-US" sz="11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1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and Storage Logs, …</a:t>
              </a:r>
            </a:p>
          </p:txBody>
        </p:sp>
        <p:cxnSp>
          <p:nvCxnSpPr>
            <p:cNvPr id="243" name="Straight Connector 242">
              <a:extLst>
                <a:ext uri="{FF2B5EF4-FFF2-40B4-BE49-F238E27FC236}">
                  <a16:creationId xmlns:a16="http://schemas.microsoft.com/office/drawing/2014/main" id="{C0DA3DCA-6031-4AE1-9922-EB677CB49440}"/>
                </a:ext>
              </a:extLst>
            </p:cNvPr>
            <p:cNvCxnSpPr>
              <a:cxnSpLocks/>
            </p:cNvCxnSpPr>
            <p:nvPr/>
          </p:nvCxnSpPr>
          <p:spPr>
            <a:xfrm>
              <a:off x="2842191" y="2052873"/>
              <a:ext cx="684305" cy="0"/>
            </a:xfrm>
            <a:prstGeom prst="line">
              <a:avLst/>
            </a:prstGeom>
            <a:noFill/>
            <a:ln w="38100" cap="flat" cmpd="sng" algn="ctr">
              <a:solidFill>
                <a:srgbClr val="E6E6E6">
                  <a:lumMod val="50000"/>
                </a:srgbClr>
              </a:solidFill>
              <a:prstDash val="solid"/>
              <a:headEnd type="none" w="med" len="med"/>
              <a:tailEnd type="triangle" w="med" len="sm"/>
            </a:ln>
            <a:effectLst/>
          </p:spPr>
        </p:cxnSp>
        <p:cxnSp>
          <p:nvCxnSpPr>
            <p:cNvPr id="244" name="Straight Connector 243">
              <a:extLst>
                <a:ext uri="{FF2B5EF4-FFF2-40B4-BE49-F238E27FC236}">
                  <a16:creationId xmlns:a16="http://schemas.microsoft.com/office/drawing/2014/main" id="{243F95FE-744F-4267-8856-AE9551D15F81}"/>
                </a:ext>
              </a:extLst>
            </p:cNvPr>
            <p:cNvCxnSpPr>
              <a:cxnSpLocks/>
            </p:cNvCxnSpPr>
            <p:nvPr/>
          </p:nvCxnSpPr>
          <p:spPr>
            <a:xfrm>
              <a:off x="5157849" y="2320080"/>
              <a:ext cx="915121" cy="1"/>
            </a:xfrm>
            <a:prstGeom prst="line">
              <a:avLst/>
            </a:prstGeom>
            <a:noFill/>
            <a:ln w="38100" cap="flat" cmpd="sng" algn="ctr">
              <a:solidFill>
                <a:srgbClr val="E6E6E6">
                  <a:lumMod val="50000"/>
                </a:srgbClr>
              </a:solidFill>
              <a:prstDash val="solid"/>
              <a:headEnd type="none" w="med" len="med"/>
              <a:tailEnd type="triangle" w="med" len="sm"/>
            </a:ln>
            <a:effectLst/>
          </p:spPr>
        </p:cxnSp>
      </p:grpSp>
      <p:grpSp>
        <p:nvGrpSpPr>
          <p:cNvPr id="245" name="Group 244">
            <a:extLst>
              <a:ext uri="{FF2B5EF4-FFF2-40B4-BE49-F238E27FC236}">
                <a16:creationId xmlns:a16="http://schemas.microsoft.com/office/drawing/2014/main" id="{A2CA2D51-EACD-4C54-98D0-AC438F8C596F}"/>
              </a:ext>
            </a:extLst>
          </p:cNvPr>
          <p:cNvGrpSpPr/>
          <p:nvPr/>
        </p:nvGrpSpPr>
        <p:grpSpPr>
          <a:xfrm>
            <a:off x="5074926" y="873926"/>
            <a:ext cx="2990805" cy="3010161"/>
            <a:chOff x="5247881" y="503377"/>
            <a:chExt cx="3050777" cy="3070085"/>
          </a:xfrm>
        </p:grpSpPr>
        <p:grpSp>
          <p:nvGrpSpPr>
            <p:cNvPr id="246" name="Group 245">
              <a:extLst>
                <a:ext uri="{FF2B5EF4-FFF2-40B4-BE49-F238E27FC236}">
                  <a16:creationId xmlns:a16="http://schemas.microsoft.com/office/drawing/2014/main" id="{F54E9879-4A2C-469F-96FE-5710F19E2F58}"/>
                </a:ext>
              </a:extLst>
            </p:cNvPr>
            <p:cNvGrpSpPr/>
            <p:nvPr/>
          </p:nvGrpSpPr>
          <p:grpSpPr>
            <a:xfrm>
              <a:off x="5247881" y="503377"/>
              <a:ext cx="3050777" cy="3070085"/>
              <a:chOff x="5247881" y="503377"/>
              <a:chExt cx="3050777" cy="3070085"/>
            </a:xfrm>
          </p:grpSpPr>
          <p:grpSp>
            <p:nvGrpSpPr>
              <p:cNvPr id="253" name="Group 252">
                <a:extLst>
                  <a:ext uri="{FF2B5EF4-FFF2-40B4-BE49-F238E27FC236}">
                    <a16:creationId xmlns:a16="http://schemas.microsoft.com/office/drawing/2014/main" id="{5EB8ABDA-56BB-46E0-B515-3EE295DFAE3A}"/>
                  </a:ext>
                </a:extLst>
              </p:cNvPr>
              <p:cNvGrpSpPr/>
              <p:nvPr/>
            </p:nvGrpSpPr>
            <p:grpSpPr>
              <a:xfrm>
                <a:off x="6072970" y="1453829"/>
                <a:ext cx="2225688" cy="1412358"/>
                <a:chOff x="3859322" y="3518834"/>
                <a:chExt cx="2225688" cy="1254286"/>
              </a:xfrm>
              <a:solidFill>
                <a:srgbClr val="FFFFFF"/>
              </a:solidFill>
            </p:grpSpPr>
            <p:sp>
              <p:nvSpPr>
                <p:cNvPr id="258" name="Freeform 95">
                  <a:extLst>
                    <a:ext uri="{FF2B5EF4-FFF2-40B4-BE49-F238E27FC236}">
                      <a16:creationId xmlns:a16="http://schemas.microsoft.com/office/drawing/2014/main" id="{F3E6CB5E-10E1-4F77-B058-5125D33D2D08}"/>
                    </a:ext>
                  </a:extLst>
                </p:cNvPr>
                <p:cNvSpPr>
                  <a:spLocks/>
                </p:cNvSpPr>
                <p:nvPr/>
              </p:nvSpPr>
              <p:spPr bwMode="auto">
                <a:xfrm flipH="1">
                  <a:off x="3859322" y="3518834"/>
                  <a:ext cx="2225688" cy="113868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w="38100">
                  <a:noFill/>
                  <a:round/>
                  <a:headEnd/>
                  <a:tailEnd/>
                </a:ln>
                <a:extLst/>
              </p:spPr>
              <p:txBody>
                <a:bodyPr vert="horz" wrap="square" lIns="93221" tIns="46610" rIns="93221" bIns="46610" numCol="1" anchor="t" anchorCtr="0" compatLnSpc="1">
                  <a:prstTxWarp prst="textNoShape">
                    <a:avLst/>
                  </a:prstTxWarp>
                </a:bodyPr>
                <a:lstStyle/>
                <a:p>
                  <a:pPr defTabSz="913612">
                    <a:defRPr/>
                  </a:pPr>
                  <a:endParaRPr lang="en-US" kern="0">
                    <a:solidFill>
                      <a:srgbClr val="505050"/>
                    </a:solidFill>
                    <a:latin typeface="Segoe UI"/>
                  </a:endParaRPr>
                </a:p>
              </p:txBody>
            </p:sp>
            <p:sp>
              <p:nvSpPr>
                <p:cNvPr id="259" name="Rectangle 258">
                  <a:extLst>
                    <a:ext uri="{FF2B5EF4-FFF2-40B4-BE49-F238E27FC236}">
                      <a16:creationId xmlns:a16="http://schemas.microsoft.com/office/drawing/2014/main" id="{34FEC5B5-EE06-41B0-B32D-D59CB11AEC85}"/>
                    </a:ext>
                  </a:extLst>
                </p:cNvPr>
                <p:cNvSpPr/>
                <p:nvPr/>
              </p:nvSpPr>
              <p:spPr>
                <a:xfrm>
                  <a:off x="3982638" y="4076192"/>
                  <a:ext cx="2086188" cy="696928"/>
                </a:xfrm>
                <a:prstGeom prst="rect">
                  <a:avLst/>
                </a:prstGeom>
                <a:noFill/>
                <a:ln>
                  <a:noFill/>
                </a:ln>
              </p:spPr>
              <p:txBody>
                <a:bodyPr wrap="square">
                  <a:spAutoFit/>
                </a:bodyPr>
                <a:lstStyle/>
                <a:p>
                  <a:pPr defTabSz="896302">
                    <a:defRPr/>
                  </a:pPr>
                  <a:r>
                    <a:rPr lang="en-US" sz="1100" b="1" kern="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SECURITY ANALYTICS</a:t>
                  </a:r>
                  <a:endParaRPr lang="en-US" sz="1200" kern="0">
                    <a:solidFill>
                      <a:srgbClr val="353535"/>
                    </a:solidFill>
                  </a:endParaRPr>
                </a:p>
                <a:p>
                  <a:pPr defTabSz="896302">
                    <a:spcAft>
                      <a:spcPts val="588"/>
                    </a:spcAft>
                    <a:defRPr/>
                  </a:pPr>
                  <a:r>
                    <a:rPr lang="en-US" sz="11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Threat Detections, Prescriptive Recommendations</a:t>
                  </a:r>
                </a:p>
              </p:txBody>
            </p:sp>
          </p:grpSp>
          <p:sp>
            <p:nvSpPr>
              <p:cNvPr id="254" name="TextBox 253">
                <a:extLst>
                  <a:ext uri="{FF2B5EF4-FFF2-40B4-BE49-F238E27FC236}">
                    <a16:creationId xmlns:a16="http://schemas.microsoft.com/office/drawing/2014/main" id="{4344CD18-EECB-46FF-A486-A2AB33B410FA}"/>
                  </a:ext>
                </a:extLst>
              </p:cNvPr>
              <p:cNvSpPr txBox="1"/>
              <p:nvPr/>
            </p:nvSpPr>
            <p:spPr>
              <a:xfrm>
                <a:off x="6370637" y="503377"/>
                <a:ext cx="1429224" cy="635800"/>
              </a:xfrm>
              <a:prstGeom prst="rect">
                <a:avLst/>
              </a:prstGeom>
              <a:noFill/>
              <a:ln w="38100" cap="flat" cmpd="sng" algn="ctr">
                <a:noFill/>
                <a:prstDash val="solid"/>
              </a:ln>
              <a:effectLst/>
            </p:spPr>
            <p:txBody>
              <a:bodyPr lIns="91440" rIns="91440" bIns="91440"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1117574" fontAlgn="base">
                  <a:spcAft>
                    <a:spcPct val="0"/>
                  </a:spcAft>
                  <a:defRPr/>
                </a:pPr>
                <a:r>
                  <a:rPr lang="en-US" sz="1100" b="1"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THREAT</a:t>
                </a:r>
              </a:p>
              <a:p>
                <a:pPr defTabSz="1117574" fontAlgn="base">
                  <a:spcAft>
                    <a:spcPct val="0"/>
                  </a:spcAft>
                  <a:defRPr/>
                </a:pPr>
                <a:r>
                  <a:rPr lang="en-US" sz="1100" b="1"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INTELLIGENCE</a:t>
                </a:r>
              </a:p>
            </p:txBody>
          </p:sp>
          <p:cxnSp>
            <p:nvCxnSpPr>
              <p:cNvPr id="255" name="Straight Connector 254">
                <a:extLst>
                  <a:ext uri="{FF2B5EF4-FFF2-40B4-BE49-F238E27FC236}">
                    <a16:creationId xmlns:a16="http://schemas.microsoft.com/office/drawing/2014/main" id="{AE0B49A7-6897-4B17-921C-7B3828D94D06}"/>
                  </a:ext>
                </a:extLst>
              </p:cNvPr>
              <p:cNvCxnSpPr>
                <a:cxnSpLocks/>
                <a:endCxn id="258" idx="2"/>
              </p:cNvCxnSpPr>
              <p:nvPr/>
            </p:nvCxnSpPr>
            <p:spPr>
              <a:xfrm>
                <a:off x="7043683" y="1098529"/>
                <a:ext cx="1" cy="355301"/>
              </a:xfrm>
              <a:prstGeom prst="line">
                <a:avLst/>
              </a:prstGeom>
              <a:noFill/>
              <a:ln w="38100" cap="flat" cmpd="sng" algn="ctr">
                <a:solidFill>
                  <a:srgbClr val="E6E6E6">
                    <a:lumMod val="50000"/>
                  </a:srgbClr>
                </a:solidFill>
                <a:prstDash val="solid"/>
                <a:headEnd type="none" w="med" len="med"/>
                <a:tailEnd type="triangle" w="med" len="sm"/>
              </a:ln>
              <a:effectLst/>
            </p:spPr>
          </p:cxnSp>
          <p:cxnSp>
            <p:nvCxnSpPr>
              <p:cNvPr id="256" name="Straight Connector 255">
                <a:extLst>
                  <a:ext uri="{FF2B5EF4-FFF2-40B4-BE49-F238E27FC236}">
                    <a16:creationId xmlns:a16="http://schemas.microsoft.com/office/drawing/2014/main" id="{848E437C-DA75-4E6F-BDB3-D457E08EFD04}"/>
                  </a:ext>
                </a:extLst>
              </p:cNvPr>
              <p:cNvCxnSpPr>
                <a:cxnSpLocks/>
              </p:cNvCxnSpPr>
              <p:nvPr/>
            </p:nvCxnSpPr>
            <p:spPr>
              <a:xfrm>
                <a:off x="7153308" y="2749535"/>
                <a:ext cx="0" cy="252632"/>
              </a:xfrm>
              <a:prstGeom prst="line">
                <a:avLst/>
              </a:prstGeom>
              <a:noFill/>
              <a:ln w="38100" cap="flat" cmpd="sng" algn="ctr">
                <a:solidFill>
                  <a:srgbClr val="E6E6E6">
                    <a:lumMod val="50000"/>
                  </a:srgbClr>
                </a:solidFill>
                <a:prstDash val="solid"/>
                <a:headEnd type="none" w="med" len="med"/>
                <a:tailEnd type="triangle" w="med" len="sm"/>
              </a:ln>
              <a:effectLst/>
            </p:spPr>
          </p:cxnSp>
          <p:cxnSp>
            <p:nvCxnSpPr>
              <p:cNvPr id="257" name="Straight Connector 256">
                <a:extLst>
                  <a:ext uri="{FF2B5EF4-FFF2-40B4-BE49-F238E27FC236}">
                    <a16:creationId xmlns:a16="http://schemas.microsoft.com/office/drawing/2014/main" id="{1FE9E847-7FFC-40B7-9807-FA38A8CD392B}"/>
                  </a:ext>
                </a:extLst>
              </p:cNvPr>
              <p:cNvCxnSpPr>
                <a:cxnSpLocks/>
              </p:cNvCxnSpPr>
              <p:nvPr/>
            </p:nvCxnSpPr>
            <p:spPr>
              <a:xfrm flipV="1">
                <a:off x="5247881" y="2648042"/>
                <a:ext cx="970356" cy="925420"/>
              </a:xfrm>
              <a:prstGeom prst="line">
                <a:avLst/>
              </a:prstGeom>
              <a:noFill/>
              <a:ln w="38100" cap="flat" cmpd="sng" algn="ctr">
                <a:solidFill>
                  <a:srgbClr val="E6E6E6">
                    <a:lumMod val="50000"/>
                  </a:srgbClr>
                </a:solidFill>
                <a:prstDash val="solid"/>
                <a:headEnd type="none" w="med" len="med"/>
                <a:tailEnd type="triangle" w="med" len="sm"/>
              </a:ln>
              <a:effectLst/>
            </p:spPr>
          </p:cxnSp>
        </p:grpSp>
        <p:grpSp>
          <p:nvGrpSpPr>
            <p:cNvPr id="247" name="Group 4">
              <a:extLst>
                <a:ext uri="{FF2B5EF4-FFF2-40B4-BE49-F238E27FC236}">
                  <a16:creationId xmlns:a16="http://schemas.microsoft.com/office/drawing/2014/main" id="{BEBAF64F-CDE2-40A3-837D-D737B79E9097}"/>
                </a:ext>
              </a:extLst>
            </p:cNvPr>
            <p:cNvGrpSpPr>
              <a:grpSpLocks noChangeAspect="1"/>
            </p:cNvGrpSpPr>
            <p:nvPr/>
          </p:nvGrpSpPr>
          <p:grpSpPr bwMode="auto">
            <a:xfrm>
              <a:off x="6871403" y="1721869"/>
              <a:ext cx="344561" cy="316948"/>
              <a:chOff x="490" y="250"/>
              <a:chExt cx="574" cy="528"/>
            </a:xfrm>
            <a:solidFill>
              <a:srgbClr val="0078D7"/>
            </a:solidFill>
          </p:grpSpPr>
          <p:sp>
            <p:nvSpPr>
              <p:cNvPr id="248" name="Freeform 5">
                <a:extLst>
                  <a:ext uri="{FF2B5EF4-FFF2-40B4-BE49-F238E27FC236}">
                    <a16:creationId xmlns:a16="http://schemas.microsoft.com/office/drawing/2014/main" id="{C250636D-DDE5-4DCA-B2D7-306F3C447457}"/>
                  </a:ext>
                </a:extLst>
              </p:cNvPr>
              <p:cNvSpPr>
                <a:spLocks/>
              </p:cNvSpPr>
              <p:nvPr/>
            </p:nvSpPr>
            <p:spPr bwMode="auto">
              <a:xfrm>
                <a:off x="490" y="260"/>
                <a:ext cx="574" cy="518"/>
              </a:xfrm>
              <a:custGeom>
                <a:avLst/>
                <a:gdLst>
                  <a:gd name="T0" fmla="*/ 236 w 240"/>
                  <a:gd name="T1" fmla="*/ 216 h 216"/>
                  <a:gd name="T2" fmla="*/ 0 w 240"/>
                  <a:gd name="T3" fmla="*/ 216 h 216"/>
                  <a:gd name="T4" fmla="*/ 0 w 240"/>
                  <a:gd name="T5" fmla="*/ 4 h 216"/>
                  <a:gd name="T6" fmla="*/ 4 w 240"/>
                  <a:gd name="T7" fmla="*/ 0 h 216"/>
                  <a:gd name="T8" fmla="*/ 8 w 240"/>
                  <a:gd name="T9" fmla="*/ 4 h 216"/>
                  <a:gd name="T10" fmla="*/ 8 w 240"/>
                  <a:gd name="T11" fmla="*/ 208 h 216"/>
                  <a:gd name="T12" fmla="*/ 236 w 240"/>
                  <a:gd name="T13" fmla="*/ 208 h 216"/>
                  <a:gd name="T14" fmla="*/ 240 w 240"/>
                  <a:gd name="T15" fmla="*/ 212 h 216"/>
                  <a:gd name="T16" fmla="*/ 236 w 240"/>
                  <a:gd name="T17"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216">
                    <a:moveTo>
                      <a:pt x="236" y="216"/>
                    </a:moveTo>
                    <a:cubicBezTo>
                      <a:pt x="0" y="216"/>
                      <a:pt x="0" y="216"/>
                      <a:pt x="0" y="216"/>
                    </a:cubicBezTo>
                    <a:cubicBezTo>
                      <a:pt x="0" y="4"/>
                      <a:pt x="0" y="4"/>
                      <a:pt x="0" y="4"/>
                    </a:cubicBezTo>
                    <a:cubicBezTo>
                      <a:pt x="0" y="2"/>
                      <a:pt x="2" y="0"/>
                      <a:pt x="4" y="0"/>
                    </a:cubicBezTo>
                    <a:cubicBezTo>
                      <a:pt x="6" y="0"/>
                      <a:pt x="8" y="2"/>
                      <a:pt x="8" y="4"/>
                    </a:cubicBezTo>
                    <a:cubicBezTo>
                      <a:pt x="8" y="208"/>
                      <a:pt x="8" y="208"/>
                      <a:pt x="8" y="208"/>
                    </a:cubicBezTo>
                    <a:cubicBezTo>
                      <a:pt x="236" y="208"/>
                      <a:pt x="236" y="208"/>
                      <a:pt x="236" y="208"/>
                    </a:cubicBezTo>
                    <a:cubicBezTo>
                      <a:pt x="238" y="208"/>
                      <a:pt x="240" y="210"/>
                      <a:pt x="240" y="212"/>
                    </a:cubicBezTo>
                    <a:cubicBezTo>
                      <a:pt x="240" y="214"/>
                      <a:pt x="238" y="216"/>
                      <a:pt x="236" y="216"/>
                    </a:cubicBezTo>
                    <a:close/>
                  </a:path>
                </a:pathLst>
              </a:custGeom>
              <a:solidFill>
                <a:srgbClr val="0078D7"/>
              </a:solidFill>
              <a:ln w="9525">
                <a:solidFill>
                  <a:srgbClr val="0078D7"/>
                </a:solidFill>
                <a:round/>
                <a:headEnd/>
                <a:tailEnd/>
              </a:ln>
              <a:extLst/>
            </p:spPr>
            <p:txBody>
              <a:bodyPr vert="horz" wrap="square" lIns="91428" tIns="45714" rIns="91428" bIns="45714" numCol="1" anchor="t" anchorCtr="0" compatLnSpc="1">
                <a:prstTxWarp prst="textNoShape">
                  <a:avLst/>
                </a:prstTxWarp>
              </a:bodyPr>
              <a:lstStyle/>
              <a:p>
                <a:pPr defTabSz="896302">
                  <a:defRPr/>
                </a:pPr>
                <a:endParaRPr lang="en-US" kern="0">
                  <a:solidFill>
                    <a:srgbClr val="353535"/>
                  </a:solidFill>
                </a:endParaRPr>
              </a:p>
            </p:txBody>
          </p:sp>
          <p:sp>
            <p:nvSpPr>
              <p:cNvPr id="249" name="Freeform 6">
                <a:extLst>
                  <a:ext uri="{FF2B5EF4-FFF2-40B4-BE49-F238E27FC236}">
                    <a16:creationId xmlns:a16="http://schemas.microsoft.com/office/drawing/2014/main" id="{E6B9EE10-5EF3-4D08-99A8-6A8B4C9337CF}"/>
                  </a:ext>
                </a:extLst>
              </p:cNvPr>
              <p:cNvSpPr>
                <a:spLocks noEditPoints="1"/>
              </p:cNvSpPr>
              <p:nvPr/>
            </p:nvSpPr>
            <p:spPr bwMode="auto">
              <a:xfrm>
                <a:off x="547" y="663"/>
                <a:ext cx="96" cy="76"/>
              </a:xfrm>
              <a:custGeom>
                <a:avLst/>
                <a:gdLst>
                  <a:gd name="T0" fmla="*/ 36 w 40"/>
                  <a:gd name="T1" fmla="*/ 32 h 32"/>
                  <a:gd name="T2" fmla="*/ 4 w 40"/>
                  <a:gd name="T3" fmla="*/ 32 h 32"/>
                  <a:gd name="T4" fmla="*/ 0 w 40"/>
                  <a:gd name="T5" fmla="*/ 28 h 32"/>
                  <a:gd name="T6" fmla="*/ 0 w 40"/>
                  <a:gd name="T7" fmla="*/ 4 h 32"/>
                  <a:gd name="T8" fmla="*/ 4 w 40"/>
                  <a:gd name="T9" fmla="*/ 0 h 32"/>
                  <a:gd name="T10" fmla="*/ 36 w 40"/>
                  <a:gd name="T11" fmla="*/ 0 h 32"/>
                  <a:gd name="T12" fmla="*/ 40 w 40"/>
                  <a:gd name="T13" fmla="*/ 4 h 32"/>
                  <a:gd name="T14" fmla="*/ 40 w 40"/>
                  <a:gd name="T15" fmla="*/ 28 h 32"/>
                  <a:gd name="T16" fmla="*/ 36 w 40"/>
                  <a:gd name="T17" fmla="*/ 32 h 32"/>
                  <a:gd name="T18" fmla="*/ 8 w 40"/>
                  <a:gd name="T19" fmla="*/ 24 h 32"/>
                  <a:gd name="T20" fmla="*/ 32 w 40"/>
                  <a:gd name="T21" fmla="*/ 24 h 32"/>
                  <a:gd name="T22" fmla="*/ 32 w 40"/>
                  <a:gd name="T23" fmla="*/ 8 h 32"/>
                  <a:gd name="T24" fmla="*/ 8 w 40"/>
                  <a:gd name="T25" fmla="*/ 8 h 32"/>
                  <a:gd name="T26" fmla="*/ 8 w 40"/>
                  <a:gd name="T27"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32">
                    <a:moveTo>
                      <a:pt x="36" y="32"/>
                    </a:moveTo>
                    <a:cubicBezTo>
                      <a:pt x="4" y="32"/>
                      <a:pt x="4" y="32"/>
                      <a:pt x="4" y="32"/>
                    </a:cubicBezTo>
                    <a:cubicBezTo>
                      <a:pt x="2" y="32"/>
                      <a:pt x="0" y="30"/>
                      <a:pt x="0" y="28"/>
                    </a:cubicBezTo>
                    <a:cubicBezTo>
                      <a:pt x="0" y="4"/>
                      <a:pt x="0" y="4"/>
                      <a:pt x="0" y="4"/>
                    </a:cubicBezTo>
                    <a:cubicBezTo>
                      <a:pt x="0" y="2"/>
                      <a:pt x="2" y="0"/>
                      <a:pt x="4" y="0"/>
                    </a:cubicBezTo>
                    <a:cubicBezTo>
                      <a:pt x="36" y="0"/>
                      <a:pt x="36" y="0"/>
                      <a:pt x="36" y="0"/>
                    </a:cubicBezTo>
                    <a:cubicBezTo>
                      <a:pt x="38" y="0"/>
                      <a:pt x="40" y="2"/>
                      <a:pt x="40" y="4"/>
                    </a:cubicBezTo>
                    <a:cubicBezTo>
                      <a:pt x="40" y="28"/>
                      <a:pt x="40" y="28"/>
                      <a:pt x="40" y="28"/>
                    </a:cubicBezTo>
                    <a:cubicBezTo>
                      <a:pt x="40" y="30"/>
                      <a:pt x="38" y="32"/>
                      <a:pt x="36" y="32"/>
                    </a:cubicBezTo>
                    <a:close/>
                    <a:moveTo>
                      <a:pt x="8" y="24"/>
                    </a:moveTo>
                    <a:cubicBezTo>
                      <a:pt x="32" y="24"/>
                      <a:pt x="32" y="24"/>
                      <a:pt x="32" y="24"/>
                    </a:cubicBezTo>
                    <a:cubicBezTo>
                      <a:pt x="32" y="8"/>
                      <a:pt x="32" y="8"/>
                      <a:pt x="32" y="8"/>
                    </a:cubicBezTo>
                    <a:cubicBezTo>
                      <a:pt x="8" y="8"/>
                      <a:pt x="8" y="8"/>
                      <a:pt x="8" y="8"/>
                    </a:cubicBezTo>
                    <a:lnTo>
                      <a:pt x="8" y="24"/>
                    </a:lnTo>
                    <a:close/>
                  </a:path>
                </a:pathLst>
              </a:custGeom>
              <a:grpFill/>
              <a:ln w="9525">
                <a:solidFill>
                  <a:srgbClr val="0078D7"/>
                </a:solidFill>
                <a:round/>
                <a:headEnd/>
                <a:tailEnd/>
              </a:ln>
              <a:extLst/>
            </p:spPr>
            <p:txBody>
              <a:bodyPr vert="horz" wrap="square" lIns="91428" tIns="45714" rIns="91428" bIns="45714" numCol="1" anchor="t" anchorCtr="0" compatLnSpc="1">
                <a:prstTxWarp prst="textNoShape">
                  <a:avLst/>
                </a:prstTxWarp>
              </a:bodyPr>
              <a:lstStyle/>
              <a:p>
                <a:pPr defTabSz="896302">
                  <a:defRPr/>
                </a:pPr>
                <a:endParaRPr lang="en-US" kern="0">
                  <a:solidFill>
                    <a:srgbClr val="353535"/>
                  </a:solidFill>
                </a:endParaRPr>
              </a:p>
            </p:txBody>
          </p:sp>
          <p:sp>
            <p:nvSpPr>
              <p:cNvPr id="250" name="Freeform 7">
                <a:extLst>
                  <a:ext uri="{FF2B5EF4-FFF2-40B4-BE49-F238E27FC236}">
                    <a16:creationId xmlns:a16="http://schemas.microsoft.com/office/drawing/2014/main" id="{2072BC5B-4233-4923-8798-C99895F71ED4}"/>
                  </a:ext>
                </a:extLst>
              </p:cNvPr>
              <p:cNvSpPr>
                <a:spLocks noEditPoints="1"/>
              </p:cNvSpPr>
              <p:nvPr/>
            </p:nvSpPr>
            <p:spPr bwMode="auto">
              <a:xfrm>
                <a:off x="681" y="442"/>
                <a:ext cx="96" cy="297"/>
              </a:xfrm>
              <a:custGeom>
                <a:avLst/>
                <a:gdLst>
                  <a:gd name="T0" fmla="*/ 36 w 40"/>
                  <a:gd name="T1" fmla="*/ 124 h 124"/>
                  <a:gd name="T2" fmla="*/ 4 w 40"/>
                  <a:gd name="T3" fmla="*/ 124 h 124"/>
                  <a:gd name="T4" fmla="*/ 0 w 40"/>
                  <a:gd name="T5" fmla="*/ 120 h 124"/>
                  <a:gd name="T6" fmla="*/ 0 w 40"/>
                  <a:gd name="T7" fmla="*/ 4 h 124"/>
                  <a:gd name="T8" fmla="*/ 4 w 40"/>
                  <a:gd name="T9" fmla="*/ 0 h 124"/>
                  <a:gd name="T10" fmla="*/ 36 w 40"/>
                  <a:gd name="T11" fmla="*/ 0 h 124"/>
                  <a:gd name="T12" fmla="*/ 40 w 40"/>
                  <a:gd name="T13" fmla="*/ 4 h 124"/>
                  <a:gd name="T14" fmla="*/ 40 w 40"/>
                  <a:gd name="T15" fmla="*/ 120 h 124"/>
                  <a:gd name="T16" fmla="*/ 36 w 40"/>
                  <a:gd name="T17" fmla="*/ 124 h 124"/>
                  <a:gd name="T18" fmla="*/ 8 w 40"/>
                  <a:gd name="T19" fmla="*/ 116 h 124"/>
                  <a:gd name="T20" fmla="*/ 32 w 40"/>
                  <a:gd name="T21" fmla="*/ 116 h 124"/>
                  <a:gd name="T22" fmla="*/ 32 w 40"/>
                  <a:gd name="T23" fmla="*/ 8 h 124"/>
                  <a:gd name="T24" fmla="*/ 8 w 40"/>
                  <a:gd name="T25" fmla="*/ 8 h 124"/>
                  <a:gd name="T26" fmla="*/ 8 w 40"/>
                  <a:gd name="T27" fmla="*/ 11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24">
                    <a:moveTo>
                      <a:pt x="36" y="124"/>
                    </a:moveTo>
                    <a:cubicBezTo>
                      <a:pt x="4" y="124"/>
                      <a:pt x="4" y="124"/>
                      <a:pt x="4" y="124"/>
                    </a:cubicBezTo>
                    <a:cubicBezTo>
                      <a:pt x="2" y="124"/>
                      <a:pt x="0" y="122"/>
                      <a:pt x="0" y="120"/>
                    </a:cubicBezTo>
                    <a:cubicBezTo>
                      <a:pt x="0" y="4"/>
                      <a:pt x="0" y="4"/>
                      <a:pt x="0" y="4"/>
                    </a:cubicBezTo>
                    <a:cubicBezTo>
                      <a:pt x="0" y="2"/>
                      <a:pt x="2" y="0"/>
                      <a:pt x="4" y="0"/>
                    </a:cubicBezTo>
                    <a:cubicBezTo>
                      <a:pt x="36" y="0"/>
                      <a:pt x="36" y="0"/>
                      <a:pt x="36" y="0"/>
                    </a:cubicBezTo>
                    <a:cubicBezTo>
                      <a:pt x="38" y="0"/>
                      <a:pt x="40" y="2"/>
                      <a:pt x="40" y="4"/>
                    </a:cubicBezTo>
                    <a:cubicBezTo>
                      <a:pt x="40" y="120"/>
                      <a:pt x="40" y="120"/>
                      <a:pt x="40" y="120"/>
                    </a:cubicBezTo>
                    <a:cubicBezTo>
                      <a:pt x="40" y="122"/>
                      <a:pt x="38" y="124"/>
                      <a:pt x="36" y="124"/>
                    </a:cubicBezTo>
                    <a:close/>
                    <a:moveTo>
                      <a:pt x="8" y="116"/>
                    </a:moveTo>
                    <a:cubicBezTo>
                      <a:pt x="32" y="116"/>
                      <a:pt x="32" y="116"/>
                      <a:pt x="32" y="116"/>
                    </a:cubicBezTo>
                    <a:cubicBezTo>
                      <a:pt x="32" y="8"/>
                      <a:pt x="32" y="8"/>
                      <a:pt x="32" y="8"/>
                    </a:cubicBezTo>
                    <a:cubicBezTo>
                      <a:pt x="8" y="8"/>
                      <a:pt x="8" y="8"/>
                      <a:pt x="8" y="8"/>
                    </a:cubicBezTo>
                    <a:lnTo>
                      <a:pt x="8" y="116"/>
                    </a:lnTo>
                    <a:close/>
                  </a:path>
                </a:pathLst>
              </a:custGeom>
              <a:grpFill/>
              <a:ln w="9525">
                <a:solidFill>
                  <a:srgbClr val="0078D7"/>
                </a:solidFill>
                <a:round/>
                <a:headEnd/>
                <a:tailEnd/>
              </a:ln>
              <a:extLst/>
            </p:spPr>
            <p:txBody>
              <a:bodyPr vert="horz" wrap="square" lIns="91428" tIns="45714" rIns="91428" bIns="45714" numCol="1" anchor="t" anchorCtr="0" compatLnSpc="1">
                <a:prstTxWarp prst="textNoShape">
                  <a:avLst/>
                </a:prstTxWarp>
              </a:bodyPr>
              <a:lstStyle/>
              <a:p>
                <a:pPr defTabSz="896302">
                  <a:defRPr/>
                </a:pPr>
                <a:endParaRPr lang="en-US" kern="0">
                  <a:solidFill>
                    <a:srgbClr val="353535"/>
                  </a:solidFill>
                </a:endParaRPr>
              </a:p>
            </p:txBody>
          </p:sp>
          <p:sp>
            <p:nvSpPr>
              <p:cNvPr id="251" name="Freeform 8">
                <a:extLst>
                  <a:ext uri="{FF2B5EF4-FFF2-40B4-BE49-F238E27FC236}">
                    <a16:creationId xmlns:a16="http://schemas.microsoft.com/office/drawing/2014/main" id="{76F052A1-11F1-46B9-B14B-34C405E1F94C}"/>
                  </a:ext>
                </a:extLst>
              </p:cNvPr>
              <p:cNvSpPr>
                <a:spLocks noEditPoints="1"/>
              </p:cNvSpPr>
              <p:nvPr/>
            </p:nvSpPr>
            <p:spPr bwMode="auto">
              <a:xfrm>
                <a:off x="815" y="519"/>
                <a:ext cx="96" cy="220"/>
              </a:xfrm>
              <a:custGeom>
                <a:avLst/>
                <a:gdLst>
                  <a:gd name="T0" fmla="*/ 36 w 40"/>
                  <a:gd name="T1" fmla="*/ 92 h 92"/>
                  <a:gd name="T2" fmla="*/ 4 w 40"/>
                  <a:gd name="T3" fmla="*/ 92 h 92"/>
                  <a:gd name="T4" fmla="*/ 0 w 40"/>
                  <a:gd name="T5" fmla="*/ 88 h 92"/>
                  <a:gd name="T6" fmla="*/ 0 w 40"/>
                  <a:gd name="T7" fmla="*/ 4 h 92"/>
                  <a:gd name="T8" fmla="*/ 4 w 40"/>
                  <a:gd name="T9" fmla="*/ 0 h 92"/>
                  <a:gd name="T10" fmla="*/ 36 w 40"/>
                  <a:gd name="T11" fmla="*/ 0 h 92"/>
                  <a:gd name="T12" fmla="*/ 40 w 40"/>
                  <a:gd name="T13" fmla="*/ 4 h 92"/>
                  <a:gd name="T14" fmla="*/ 40 w 40"/>
                  <a:gd name="T15" fmla="*/ 88 h 92"/>
                  <a:gd name="T16" fmla="*/ 36 w 40"/>
                  <a:gd name="T17" fmla="*/ 92 h 92"/>
                  <a:gd name="T18" fmla="*/ 8 w 40"/>
                  <a:gd name="T19" fmla="*/ 84 h 92"/>
                  <a:gd name="T20" fmla="*/ 32 w 40"/>
                  <a:gd name="T21" fmla="*/ 84 h 92"/>
                  <a:gd name="T22" fmla="*/ 32 w 40"/>
                  <a:gd name="T23" fmla="*/ 8 h 92"/>
                  <a:gd name="T24" fmla="*/ 8 w 40"/>
                  <a:gd name="T25" fmla="*/ 8 h 92"/>
                  <a:gd name="T26" fmla="*/ 8 w 40"/>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92">
                    <a:moveTo>
                      <a:pt x="36" y="92"/>
                    </a:moveTo>
                    <a:cubicBezTo>
                      <a:pt x="4" y="92"/>
                      <a:pt x="4" y="92"/>
                      <a:pt x="4" y="92"/>
                    </a:cubicBezTo>
                    <a:cubicBezTo>
                      <a:pt x="2" y="92"/>
                      <a:pt x="0" y="90"/>
                      <a:pt x="0" y="88"/>
                    </a:cubicBezTo>
                    <a:cubicBezTo>
                      <a:pt x="0" y="4"/>
                      <a:pt x="0" y="4"/>
                      <a:pt x="0" y="4"/>
                    </a:cubicBezTo>
                    <a:cubicBezTo>
                      <a:pt x="0" y="2"/>
                      <a:pt x="2" y="0"/>
                      <a:pt x="4" y="0"/>
                    </a:cubicBezTo>
                    <a:cubicBezTo>
                      <a:pt x="36" y="0"/>
                      <a:pt x="36" y="0"/>
                      <a:pt x="36" y="0"/>
                    </a:cubicBezTo>
                    <a:cubicBezTo>
                      <a:pt x="38" y="0"/>
                      <a:pt x="40" y="2"/>
                      <a:pt x="40" y="4"/>
                    </a:cubicBezTo>
                    <a:cubicBezTo>
                      <a:pt x="40" y="88"/>
                      <a:pt x="40" y="88"/>
                      <a:pt x="40" y="88"/>
                    </a:cubicBezTo>
                    <a:cubicBezTo>
                      <a:pt x="40" y="90"/>
                      <a:pt x="38" y="92"/>
                      <a:pt x="36" y="92"/>
                    </a:cubicBezTo>
                    <a:close/>
                    <a:moveTo>
                      <a:pt x="8" y="84"/>
                    </a:moveTo>
                    <a:cubicBezTo>
                      <a:pt x="32" y="84"/>
                      <a:pt x="32" y="84"/>
                      <a:pt x="32" y="84"/>
                    </a:cubicBezTo>
                    <a:cubicBezTo>
                      <a:pt x="32" y="8"/>
                      <a:pt x="32" y="8"/>
                      <a:pt x="32" y="8"/>
                    </a:cubicBezTo>
                    <a:cubicBezTo>
                      <a:pt x="8" y="8"/>
                      <a:pt x="8" y="8"/>
                      <a:pt x="8" y="8"/>
                    </a:cubicBezTo>
                    <a:lnTo>
                      <a:pt x="8" y="84"/>
                    </a:lnTo>
                    <a:close/>
                  </a:path>
                </a:pathLst>
              </a:custGeom>
              <a:solidFill>
                <a:srgbClr val="0078D7"/>
              </a:solidFill>
              <a:ln w="9525">
                <a:solidFill>
                  <a:srgbClr val="0078D7"/>
                </a:solidFill>
                <a:round/>
                <a:headEnd/>
                <a:tailEnd/>
              </a:ln>
              <a:extLst/>
            </p:spPr>
            <p:txBody>
              <a:bodyPr vert="horz" wrap="square" lIns="91428" tIns="45714" rIns="91428" bIns="45714" numCol="1" anchor="t" anchorCtr="0" compatLnSpc="1">
                <a:prstTxWarp prst="textNoShape">
                  <a:avLst/>
                </a:prstTxWarp>
              </a:bodyPr>
              <a:lstStyle/>
              <a:p>
                <a:pPr defTabSz="896302">
                  <a:defRPr/>
                </a:pPr>
                <a:endParaRPr lang="en-US" kern="0">
                  <a:solidFill>
                    <a:srgbClr val="353535"/>
                  </a:solidFill>
                </a:endParaRPr>
              </a:p>
            </p:txBody>
          </p:sp>
          <p:sp>
            <p:nvSpPr>
              <p:cNvPr id="252" name="Freeform 9">
                <a:extLst>
                  <a:ext uri="{FF2B5EF4-FFF2-40B4-BE49-F238E27FC236}">
                    <a16:creationId xmlns:a16="http://schemas.microsoft.com/office/drawing/2014/main" id="{BC547C0A-4B20-4F44-9BA8-CCD84A901298}"/>
                  </a:ext>
                </a:extLst>
              </p:cNvPr>
              <p:cNvSpPr>
                <a:spLocks noEditPoints="1"/>
              </p:cNvSpPr>
              <p:nvPr/>
            </p:nvSpPr>
            <p:spPr bwMode="auto">
              <a:xfrm>
                <a:off x="949" y="250"/>
                <a:ext cx="96" cy="489"/>
              </a:xfrm>
              <a:custGeom>
                <a:avLst/>
                <a:gdLst>
                  <a:gd name="T0" fmla="*/ 36 w 40"/>
                  <a:gd name="T1" fmla="*/ 204 h 204"/>
                  <a:gd name="T2" fmla="*/ 4 w 40"/>
                  <a:gd name="T3" fmla="*/ 204 h 204"/>
                  <a:gd name="T4" fmla="*/ 0 w 40"/>
                  <a:gd name="T5" fmla="*/ 200 h 204"/>
                  <a:gd name="T6" fmla="*/ 0 w 40"/>
                  <a:gd name="T7" fmla="*/ 4 h 204"/>
                  <a:gd name="T8" fmla="*/ 4 w 40"/>
                  <a:gd name="T9" fmla="*/ 0 h 204"/>
                  <a:gd name="T10" fmla="*/ 36 w 40"/>
                  <a:gd name="T11" fmla="*/ 0 h 204"/>
                  <a:gd name="T12" fmla="*/ 40 w 40"/>
                  <a:gd name="T13" fmla="*/ 4 h 204"/>
                  <a:gd name="T14" fmla="*/ 40 w 40"/>
                  <a:gd name="T15" fmla="*/ 200 h 204"/>
                  <a:gd name="T16" fmla="*/ 36 w 40"/>
                  <a:gd name="T17" fmla="*/ 204 h 204"/>
                  <a:gd name="T18" fmla="*/ 8 w 40"/>
                  <a:gd name="T19" fmla="*/ 196 h 204"/>
                  <a:gd name="T20" fmla="*/ 32 w 40"/>
                  <a:gd name="T21" fmla="*/ 196 h 204"/>
                  <a:gd name="T22" fmla="*/ 32 w 40"/>
                  <a:gd name="T23" fmla="*/ 8 h 204"/>
                  <a:gd name="T24" fmla="*/ 8 w 40"/>
                  <a:gd name="T25" fmla="*/ 8 h 204"/>
                  <a:gd name="T26" fmla="*/ 8 w 40"/>
                  <a:gd name="T2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204">
                    <a:moveTo>
                      <a:pt x="36" y="204"/>
                    </a:moveTo>
                    <a:cubicBezTo>
                      <a:pt x="4" y="204"/>
                      <a:pt x="4" y="204"/>
                      <a:pt x="4" y="204"/>
                    </a:cubicBezTo>
                    <a:cubicBezTo>
                      <a:pt x="2" y="204"/>
                      <a:pt x="0" y="202"/>
                      <a:pt x="0" y="200"/>
                    </a:cubicBezTo>
                    <a:cubicBezTo>
                      <a:pt x="0" y="4"/>
                      <a:pt x="0" y="4"/>
                      <a:pt x="0" y="4"/>
                    </a:cubicBezTo>
                    <a:cubicBezTo>
                      <a:pt x="0" y="2"/>
                      <a:pt x="2" y="0"/>
                      <a:pt x="4" y="0"/>
                    </a:cubicBezTo>
                    <a:cubicBezTo>
                      <a:pt x="36" y="0"/>
                      <a:pt x="36" y="0"/>
                      <a:pt x="36" y="0"/>
                    </a:cubicBezTo>
                    <a:cubicBezTo>
                      <a:pt x="38" y="0"/>
                      <a:pt x="40" y="2"/>
                      <a:pt x="40" y="4"/>
                    </a:cubicBezTo>
                    <a:cubicBezTo>
                      <a:pt x="40" y="200"/>
                      <a:pt x="40" y="200"/>
                      <a:pt x="40" y="200"/>
                    </a:cubicBezTo>
                    <a:cubicBezTo>
                      <a:pt x="40" y="202"/>
                      <a:pt x="38" y="204"/>
                      <a:pt x="36" y="204"/>
                    </a:cubicBezTo>
                    <a:close/>
                    <a:moveTo>
                      <a:pt x="8" y="196"/>
                    </a:moveTo>
                    <a:cubicBezTo>
                      <a:pt x="32" y="196"/>
                      <a:pt x="32" y="196"/>
                      <a:pt x="32" y="196"/>
                    </a:cubicBezTo>
                    <a:cubicBezTo>
                      <a:pt x="32" y="8"/>
                      <a:pt x="32" y="8"/>
                      <a:pt x="32" y="8"/>
                    </a:cubicBezTo>
                    <a:cubicBezTo>
                      <a:pt x="8" y="8"/>
                      <a:pt x="8" y="8"/>
                      <a:pt x="8" y="8"/>
                    </a:cubicBezTo>
                    <a:lnTo>
                      <a:pt x="8" y="196"/>
                    </a:lnTo>
                    <a:close/>
                  </a:path>
                </a:pathLst>
              </a:custGeom>
              <a:grpFill/>
              <a:ln w="9525">
                <a:solidFill>
                  <a:srgbClr val="0078D7"/>
                </a:solidFill>
                <a:round/>
                <a:headEnd/>
                <a:tailEnd/>
              </a:ln>
              <a:extLst/>
            </p:spPr>
            <p:txBody>
              <a:bodyPr vert="horz" wrap="square" lIns="91428" tIns="45714" rIns="91428" bIns="45714" numCol="1" anchor="t" anchorCtr="0" compatLnSpc="1">
                <a:prstTxWarp prst="textNoShape">
                  <a:avLst/>
                </a:prstTxWarp>
              </a:bodyPr>
              <a:lstStyle/>
              <a:p>
                <a:pPr defTabSz="896302">
                  <a:defRPr/>
                </a:pPr>
                <a:endParaRPr lang="en-US" kern="0">
                  <a:solidFill>
                    <a:srgbClr val="353535"/>
                  </a:solidFill>
                </a:endParaRPr>
              </a:p>
            </p:txBody>
          </p:sp>
        </p:grpSp>
      </p:grpSp>
      <p:grpSp>
        <p:nvGrpSpPr>
          <p:cNvPr id="260" name="Group 259">
            <a:extLst>
              <a:ext uri="{FF2B5EF4-FFF2-40B4-BE49-F238E27FC236}">
                <a16:creationId xmlns:a16="http://schemas.microsoft.com/office/drawing/2014/main" id="{1C59ED55-66A6-42F0-80E6-C20D767C557C}"/>
              </a:ext>
            </a:extLst>
          </p:cNvPr>
          <p:cNvGrpSpPr/>
          <p:nvPr/>
        </p:nvGrpSpPr>
        <p:grpSpPr>
          <a:xfrm>
            <a:off x="6243314" y="4557791"/>
            <a:ext cx="1652783" cy="905729"/>
            <a:chOff x="6389213" y="4342652"/>
            <a:chExt cx="1685925" cy="923759"/>
          </a:xfrm>
        </p:grpSpPr>
        <p:sp>
          <p:nvSpPr>
            <p:cNvPr id="261" name="TextBox 260">
              <a:extLst>
                <a:ext uri="{FF2B5EF4-FFF2-40B4-BE49-F238E27FC236}">
                  <a16:creationId xmlns:a16="http://schemas.microsoft.com/office/drawing/2014/main" id="{FC160C47-9244-4B86-ABE7-74511542AC87}"/>
                </a:ext>
              </a:extLst>
            </p:cNvPr>
            <p:cNvSpPr txBox="1"/>
            <p:nvPr/>
          </p:nvSpPr>
          <p:spPr>
            <a:xfrm>
              <a:off x="6389213" y="4609354"/>
              <a:ext cx="1685925" cy="608444"/>
            </a:xfrm>
            <a:prstGeom prst="rect">
              <a:avLst/>
            </a:prstGeom>
            <a:noFill/>
            <a:ln w="38100" cap="flat" cmpd="sng" algn="ctr">
              <a:noFill/>
              <a:prstDash val="solid"/>
            </a:ln>
            <a:effectLst/>
          </p:spPr>
          <p:txBody>
            <a:bodyPr lIns="36000" rIns="91440" bIns="91440"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896302">
                <a:defRPr/>
              </a:pPr>
              <a:endParaRPr lang="en-US" kern="0" cap="all">
                <a:solidFill>
                  <a:srgbClr val="353535">
                    <a:lumMod val="85000"/>
                    <a:lumOff val="15000"/>
                  </a:srgbClr>
                </a:solidFill>
                <a:latin typeface="Segoe UI Semilight"/>
              </a:endParaRPr>
            </a:p>
          </p:txBody>
        </p:sp>
        <p:sp>
          <p:nvSpPr>
            <p:cNvPr id="262" name="TextBox 261">
              <a:extLst>
                <a:ext uri="{FF2B5EF4-FFF2-40B4-BE49-F238E27FC236}">
                  <a16:creationId xmlns:a16="http://schemas.microsoft.com/office/drawing/2014/main" id="{C837A818-A9D3-45BF-A487-76415D398BAC}"/>
                </a:ext>
              </a:extLst>
            </p:cNvPr>
            <p:cNvSpPr txBox="1"/>
            <p:nvPr/>
          </p:nvSpPr>
          <p:spPr>
            <a:xfrm>
              <a:off x="6682353" y="4826946"/>
              <a:ext cx="1171101" cy="439465"/>
            </a:xfrm>
            <a:prstGeom prst="rect">
              <a:avLst/>
            </a:prstGeom>
            <a:noFill/>
            <a:ln>
              <a:noFill/>
            </a:ln>
          </p:spPr>
          <p:txBody>
            <a:bodyPr wrap="square" rtlCol="0">
              <a:spAutoFit/>
            </a:bodyPr>
            <a:lstStyle/>
            <a:p>
              <a:pPr defTabSz="896302">
                <a:defRPr/>
              </a:pPr>
              <a:r>
                <a:rPr lang="en-US" sz="1100"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Export to Excel </a:t>
              </a:r>
              <a:br>
                <a:rPr lang="en-US" sz="1100"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100"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and Power BI</a:t>
              </a:r>
            </a:p>
          </p:txBody>
        </p:sp>
        <p:cxnSp>
          <p:nvCxnSpPr>
            <p:cNvPr id="263" name="Straight Connector 262">
              <a:extLst>
                <a:ext uri="{FF2B5EF4-FFF2-40B4-BE49-F238E27FC236}">
                  <a16:creationId xmlns:a16="http://schemas.microsoft.com/office/drawing/2014/main" id="{7E6813C2-BFFC-4C6A-A8CE-7D1AED94765B}"/>
                </a:ext>
              </a:extLst>
            </p:cNvPr>
            <p:cNvCxnSpPr>
              <a:cxnSpLocks/>
            </p:cNvCxnSpPr>
            <p:nvPr/>
          </p:nvCxnSpPr>
          <p:spPr>
            <a:xfrm>
              <a:off x="7153308" y="4342652"/>
              <a:ext cx="0" cy="488811"/>
            </a:xfrm>
            <a:prstGeom prst="line">
              <a:avLst/>
            </a:prstGeom>
            <a:noFill/>
            <a:ln w="38100" cap="flat" cmpd="sng" algn="ctr">
              <a:solidFill>
                <a:srgbClr val="E6E6E6">
                  <a:lumMod val="50000"/>
                </a:srgbClr>
              </a:solidFill>
              <a:prstDash val="solid"/>
              <a:headEnd type="none" w="med" len="med"/>
              <a:tailEnd type="triangle" w="med" len="sm"/>
            </a:ln>
            <a:effectLst/>
          </p:spPr>
        </p:cxnSp>
        <p:sp>
          <p:nvSpPr>
            <p:cNvPr id="264" name="arrow_3">
              <a:extLst>
                <a:ext uri="{FF2B5EF4-FFF2-40B4-BE49-F238E27FC236}">
                  <a16:creationId xmlns:a16="http://schemas.microsoft.com/office/drawing/2014/main" id="{F3FB1A79-F1F1-4F3B-88B3-634C1A4765CD}"/>
                </a:ext>
              </a:extLst>
            </p:cNvPr>
            <p:cNvSpPr>
              <a:spLocks noChangeAspect="1" noEditPoints="1"/>
            </p:cNvSpPr>
            <p:nvPr/>
          </p:nvSpPr>
          <p:spPr bwMode="auto">
            <a:xfrm>
              <a:off x="6533088" y="4913855"/>
              <a:ext cx="149265" cy="257067"/>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896302">
                <a:defRPr/>
              </a:pPr>
              <a:endParaRPr lang="en-US" sz="900" kern="0">
                <a:gradFill>
                  <a:gsLst>
                    <a:gs pos="0">
                      <a:srgbClr val="505050"/>
                    </a:gs>
                    <a:gs pos="100000">
                      <a:srgbClr val="505050"/>
                    </a:gs>
                  </a:gsLst>
                  <a:lin ang="5400000" scaled="1"/>
                </a:gradFill>
              </a:endParaRPr>
            </a:p>
          </p:txBody>
        </p:sp>
      </p:grpSp>
      <p:grpSp>
        <p:nvGrpSpPr>
          <p:cNvPr id="265" name="Group 264">
            <a:extLst>
              <a:ext uri="{FF2B5EF4-FFF2-40B4-BE49-F238E27FC236}">
                <a16:creationId xmlns:a16="http://schemas.microsoft.com/office/drawing/2014/main" id="{37D582E0-8968-48F2-BB63-BAAB0CCA8055}"/>
              </a:ext>
            </a:extLst>
          </p:cNvPr>
          <p:cNvGrpSpPr/>
          <p:nvPr/>
        </p:nvGrpSpPr>
        <p:grpSpPr>
          <a:xfrm>
            <a:off x="2136713" y="3321971"/>
            <a:ext cx="6166330" cy="1303689"/>
            <a:chOff x="2139056" y="3002167"/>
            <a:chExt cx="6289978" cy="1329642"/>
          </a:xfrm>
        </p:grpSpPr>
        <p:grpSp>
          <p:nvGrpSpPr>
            <p:cNvPr id="266" name="Group 265">
              <a:extLst>
                <a:ext uri="{FF2B5EF4-FFF2-40B4-BE49-F238E27FC236}">
                  <a16:creationId xmlns:a16="http://schemas.microsoft.com/office/drawing/2014/main" id="{A3910D06-A934-4147-9F9B-FB1177D854CA}"/>
                </a:ext>
              </a:extLst>
            </p:cNvPr>
            <p:cNvGrpSpPr/>
            <p:nvPr/>
          </p:nvGrpSpPr>
          <p:grpSpPr>
            <a:xfrm>
              <a:off x="2139056" y="3002167"/>
              <a:ext cx="6289978" cy="1329642"/>
              <a:chOff x="2139056" y="3002167"/>
              <a:chExt cx="6289978" cy="1329642"/>
            </a:xfrm>
          </p:grpSpPr>
          <p:sp>
            <p:nvSpPr>
              <p:cNvPr id="268" name="Rectangle 267">
                <a:extLst>
                  <a:ext uri="{FF2B5EF4-FFF2-40B4-BE49-F238E27FC236}">
                    <a16:creationId xmlns:a16="http://schemas.microsoft.com/office/drawing/2014/main" id="{C7B5E9A8-5EC8-45D9-9FD2-1D23E1CE9174}"/>
                  </a:ext>
                </a:extLst>
              </p:cNvPr>
              <p:cNvSpPr/>
              <p:nvPr/>
            </p:nvSpPr>
            <p:spPr>
              <a:xfrm>
                <a:off x="3484684" y="3362016"/>
                <a:ext cx="1656252" cy="612112"/>
              </a:xfrm>
              <a:prstGeom prst="rect">
                <a:avLst/>
              </a:prstGeom>
            </p:spPr>
            <p:txBody>
              <a:bodyPr wrap="square">
                <a:spAutoFit/>
              </a:bodyPr>
              <a:lstStyle/>
              <a:p>
                <a:pPr defTabSz="1117574" fontAlgn="base">
                  <a:spcAft>
                    <a:spcPct val="0"/>
                  </a:spcAft>
                  <a:defRPr/>
                </a:pPr>
                <a:r>
                  <a:rPr lang="en-US" sz="1100" b="1"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NORMALIZATION </a:t>
                </a:r>
                <a:br>
                  <a:rPr lang="en-US" sz="1100" b="1"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br>
                <a:r>
                  <a:rPr lang="en-US" sz="1100" b="1"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&amp; ENRICHMENT</a:t>
                </a:r>
                <a:br>
                  <a:rPr lang="en-US" sz="1100" b="1"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br>
                <a:r>
                  <a:rPr lang="en-US" sz="1100" kern="0" dirty="0">
                    <a:ln>
                      <a:solidFill>
                        <a:srgbClr val="FFFFFF">
                          <a:alpha val="0"/>
                        </a:srgbClr>
                      </a:solidFill>
                    </a:ln>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IP Geotagging, …</a:t>
                </a:r>
                <a:endParaRPr lang="en-US" sz="1100"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endParaRPr>
              </a:p>
            </p:txBody>
          </p:sp>
          <p:cxnSp>
            <p:nvCxnSpPr>
              <p:cNvPr id="269" name="Straight Connector 268">
                <a:extLst>
                  <a:ext uri="{FF2B5EF4-FFF2-40B4-BE49-F238E27FC236}">
                    <a16:creationId xmlns:a16="http://schemas.microsoft.com/office/drawing/2014/main" id="{2FEAD7F7-3A99-4BB8-BE2B-41A766BBE4A1}"/>
                  </a:ext>
                </a:extLst>
              </p:cNvPr>
              <p:cNvCxnSpPr>
                <a:cxnSpLocks/>
                <a:stCxn id="287" idx="3"/>
              </p:cNvCxnSpPr>
              <p:nvPr/>
            </p:nvCxnSpPr>
            <p:spPr>
              <a:xfrm flipV="1">
                <a:off x="2139056" y="3530164"/>
                <a:ext cx="1231139" cy="85664"/>
              </a:xfrm>
              <a:prstGeom prst="line">
                <a:avLst/>
              </a:prstGeom>
              <a:noFill/>
              <a:ln w="38100" cap="flat" cmpd="sng" algn="ctr">
                <a:solidFill>
                  <a:srgbClr val="E6E6E6">
                    <a:lumMod val="50000"/>
                  </a:srgbClr>
                </a:solidFill>
                <a:prstDash val="solid"/>
                <a:headEnd type="none" w="med" len="med"/>
                <a:tailEnd type="triangle" w="med" len="sm"/>
              </a:ln>
              <a:effectLst/>
            </p:spPr>
          </p:cxnSp>
          <p:grpSp>
            <p:nvGrpSpPr>
              <p:cNvPr id="270" name="Group 269">
                <a:extLst>
                  <a:ext uri="{FF2B5EF4-FFF2-40B4-BE49-F238E27FC236}">
                    <a16:creationId xmlns:a16="http://schemas.microsoft.com/office/drawing/2014/main" id="{6B97E5E8-34D9-4CA9-AF6F-7BB6FDCE507C}"/>
                  </a:ext>
                </a:extLst>
              </p:cNvPr>
              <p:cNvGrpSpPr/>
              <p:nvPr/>
            </p:nvGrpSpPr>
            <p:grpSpPr>
              <a:xfrm>
                <a:off x="6052345" y="3002167"/>
                <a:ext cx="2376689" cy="1329642"/>
                <a:chOff x="4418498" y="5280602"/>
                <a:chExt cx="2376689" cy="1329642"/>
              </a:xfrm>
            </p:grpSpPr>
            <p:sp>
              <p:nvSpPr>
                <p:cNvPr id="272" name="Freeform 95">
                  <a:extLst>
                    <a:ext uri="{FF2B5EF4-FFF2-40B4-BE49-F238E27FC236}">
                      <a16:creationId xmlns:a16="http://schemas.microsoft.com/office/drawing/2014/main" id="{3DB56CE6-4A47-4823-B162-701AD3135C79}"/>
                    </a:ext>
                  </a:extLst>
                </p:cNvPr>
                <p:cNvSpPr>
                  <a:spLocks/>
                </p:cNvSpPr>
                <p:nvPr/>
              </p:nvSpPr>
              <p:spPr bwMode="auto">
                <a:xfrm flipH="1">
                  <a:off x="4418498" y="5280602"/>
                  <a:ext cx="2240096" cy="13296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w="38100">
                  <a:noFill/>
                  <a:round/>
                  <a:headEnd/>
                  <a:tailEnd/>
                </a:ln>
                <a:extLst/>
              </p:spPr>
              <p:txBody>
                <a:bodyPr vert="horz" wrap="square" lIns="93221" tIns="46610" rIns="93221" bIns="46610" numCol="1" anchor="t" anchorCtr="0" compatLnSpc="1">
                  <a:prstTxWarp prst="textNoShape">
                    <a:avLst/>
                  </a:prstTxWarp>
                </a:bodyPr>
                <a:lstStyle/>
                <a:p>
                  <a:pPr defTabSz="913612">
                    <a:defRPr/>
                  </a:pPr>
                  <a:endParaRPr lang="en-US" kern="0">
                    <a:solidFill>
                      <a:srgbClr val="505050"/>
                    </a:solidFill>
                    <a:latin typeface="Segoe UI"/>
                  </a:endParaRPr>
                </a:p>
              </p:txBody>
            </p:sp>
            <p:sp>
              <p:nvSpPr>
                <p:cNvPr id="273" name="Rectangle 272">
                  <a:extLst>
                    <a:ext uri="{FF2B5EF4-FFF2-40B4-BE49-F238E27FC236}">
                      <a16:creationId xmlns:a16="http://schemas.microsoft.com/office/drawing/2014/main" id="{124C7D15-BCDD-421F-B046-EB33AF4B099D}"/>
                    </a:ext>
                  </a:extLst>
                </p:cNvPr>
                <p:cNvSpPr/>
                <p:nvPr/>
              </p:nvSpPr>
              <p:spPr>
                <a:xfrm>
                  <a:off x="4614232" y="6091521"/>
                  <a:ext cx="2180955" cy="439465"/>
                </a:xfrm>
                <a:prstGeom prst="rect">
                  <a:avLst/>
                </a:prstGeom>
                <a:ln>
                  <a:noFill/>
                </a:ln>
              </p:spPr>
              <p:txBody>
                <a:bodyPr wrap="square">
                  <a:spAutoFit/>
                </a:bodyPr>
                <a:lstStyle/>
                <a:p>
                  <a:pPr defTabSz="1117574" fontAlgn="base">
                    <a:spcAft>
                      <a:spcPct val="0"/>
                    </a:spcAft>
                    <a:defRPr/>
                  </a:pPr>
                  <a:r>
                    <a:rPr lang="en-US" sz="1100" b="1" kern="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SCALABLE LOG ANALYTICS</a:t>
                  </a:r>
                </a:p>
                <a:p>
                  <a:pPr defTabSz="1117574" fontAlgn="base">
                    <a:spcAft>
                      <a:spcPct val="0"/>
                    </a:spcAft>
                    <a:defRPr/>
                  </a:pPr>
                  <a:r>
                    <a:rPr lang="en-US" sz="1100" b="1" kern="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PLATFORM</a:t>
                  </a:r>
                </a:p>
              </p:txBody>
            </p:sp>
          </p:grpSp>
          <p:cxnSp>
            <p:nvCxnSpPr>
              <p:cNvPr id="271" name="Straight Connector 270">
                <a:extLst>
                  <a:ext uri="{FF2B5EF4-FFF2-40B4-BE49-F238E27FC236}">
                    <a16:creationId xmlns:a16="http://schemas.microsoft.com/office/drawing/2014/main" id="{C187CB89-0889-49B4-8CE3-889CCE3A5364}"/>
                  </a:ext>
                </a:extLst>
              </p:cNvPr>
              <p:cNvCxnSpPr>
                <a:cxnSpLocks/>
              </p:cNvCxnSpPr>
              <p:nvPr/>
            </p:nvCxnSpPr>
            <p:spPr>
              <a:xfrm>
                <a:off x="5247881" y="3764896"/>
                <a:ext cx="825089" cy="0"/>
              </a:xfrm>
              <a:prstGeom prst="line">
                <a:avLst/>
              </a:prstGeom>
              <a:noFill/>
              <a:ln w="38100" cap="flat" cmpd="sng" algn="ctr">
                <a:solidFill>
                  <a:srgbClr val="E6E6E6">
                    <a:lumMod val="50000"/>
                  </a:srgbClr>
                </a:solidFill>
                <a:prstDash val="solid"/>
                <a:headEnd type="none" w="med" len="med"/>
                <a:tailEnd type="triangle" w="med" len="sm"/>
              </a:ln>
              <a:effectLst/>
            </p:spPr>
          </p:cxnSp>
        </p:grpSp>
        <p:pic>
          <p:nvPicPr>
            <p:cNvPr id="267" name="Picture 266">
              <a:extLst>
                <a:ext uri="{FF2B5EF4-FFF2-40B4-BE49-F238E27FC236}">
                  <a16:creationId xmlns:a16="http://schemas.microsoft.com/office/drawing/2014/main" id="{B3C2362E-A8E3-40E8-8CDA-188A9221FA33}"/>
                </a:ext>
              </a:extLst>
            </p:cNvPr>
            <p:cNvPicPr>
              <a:picLocks noChangeAspect="1"/>
            </p:cNvPicPr>
            <p:nvPr/>
          </p:nvPicPr>
          <p:blipFill>
            <a:blip r:embed="rId7">
              <a:duotone>
                <a:srgbClr val="0078D7">
                  <a:shade val="45000"/>
                  <a:satMod val="135000"/>
                </a:srgbClr>
                <a:prstClr val="white"/>
              </a:duotone>
            </a:blip>
            <a:stretch>
              <a:fillRect/>
            </a:stretch>
          </p:blipFill>
          <p:spPr>
            <a:xfrm>
              <a:off x="6860224" y="3278757"/>
              <a:ext cx="470166" cy="470166"/>
            </a:xfrm>
            <a:prstGeom prst="rect">
              <a:avLst/>
            </a:prstGeom>
            <a:ln>
              <a:noFill/>
            </a:ln>
          </p:spPr>
        </p:pic>
      </p:grpSp>
      <p:grpSp>
        <p:nvGrpSpPr>
          <p:cNvPr id="274" name="Group 273">
            <a:extLst>
              <a:ext uri="{FF2B5EF4-FFF2-40B4-BE49-F238E27FC236}">
                <a16:creationId xmlns:a16="http://schemas.microsoft.com/office/drawing/2014/main" id="{ACAC33D2-CAA7-46E0-8B01-6214DAEFA78E}"/>
              </a:ext>
            </a:extLst>
          </p:cNvPr>
          <p:cNvGrpSpPr/>
          <p:nvPr/>
        </p:nvGrpSpPr>
        <p:grpSpPr>
          <a:xfrm>
            <a:off x="297280" y="1222734"/>
            <a:ext cx="2968466" cy="5526037"/>
            <a:chOff x="303319" y="1089632"/>
            <a:chExt cx="3027990" cy="5636046"/>
          </a:xfrm>
        </p:grpSpPr>
        <p:grpSp>
          <p:nvGrpSpPr>
            <p:cNvPr id="275" name="Group 274">
              <a:extLst>
                <a:ext uri="{FF2B5EF4-FFF2-40B4-BE49-F238E27FC236}">
                  <a16:creationId xmlns:a16="http://schemas.microsoft.com/office/drawing/2014/main" id="{2BE2D1B2-E76B-4906-9615-03BC457DFF44}"/>
                </a:ext>
              </a:extLst>
            </p:cNvPr>
            <p:cNvGrpSpPr/>
            <p:nvPr/>
          </p:nvGrpSpPr>
          <p:grpSpPr>
            <a:xfrm>
              <a:off x="303319" y="1089632"/>
              <a:ext cx="3027990" cy="5636046"/>
              <a:chOff x="303319" y="1089632"/>
              <a:chExt cx="3027990" cy="5636046"/>
            </a:xfrm>
          </p:grpSpPr>
          <p:sp>
            <p:nvSpPr>
              <p:cNvPr id="278" name="Freeform 95">
                <a:extLst>
                  <a:ext uri="{FF2B5EF4-FFF2-40B4-BE49-F238E27FC236}">
                    <a16:creationId xmlns:a16="http://schemas.microsoft.com/office/drawing/2014/main" id="{585B7718-F099-45B8-9B6E-5113E3FA6DB1}"/>
                  </a:ext>
                </a:extLst>
              </p:cNvPr>
              <p:cNvSpPr>
                <a:spLocks/>
              </p:cNvSpPr>
              <p:nvPr/>
            </p:nvSpPr>
            <p:spPr bwMode="auto">
              <a:xfrm flipH="1">
                <a:off x="303319" y="1089632"/>
                <a:ext cx="2900212" cy="178812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8D7"/>
              </a:solidFill>
              <a:ln w="38100">
                <a:solidFill>
                  <a:srgbClr val="0078D7"/>
                </a:solidFill>
                <a:round/>
                <a:headEnd/>
                <a:tailEnd/>
              </a:ln>
              <a:extLst/>
            </p:spPr>
            <p:txBody>
              <a:bodyPr vert="horz" wrap="square" lIns="93221" tIns="46610" rIns="93221" bIns="46610" numCol="1" anchor="t" anchorCtr="0" compatLnSpc="1">
                <a:prstTxWarp prst="textNoShape">
                  <a:avLst/>
                </a:prstTxWarp>
              </a:bodyPr>
              <a:lstStyle/>
              <a:p>
                <a:pPr defTabSz="913612">
                  <a:defRPr/>
                </a:pPr>
                <a:endParaRPr lang="en-US" kern="0">
                  <a:solidFill>
                    <a:srgbClr val="505050"/>
                  </a:solidFill>
                  <a:latin typeface="Segoe UI"/>
                </a:endParaRPr>
              </a:p>
            </p:txBody>
          </p:sp>
          <p:grpSp>
            <p:nvGrpSpPr>
              <p:cNvPr id="279" name="Group 278">
                <a:extLst>
                  <a:ext uri="{FF2B5EF4-FFF2-40B4-BE49-F238E27FC236}">
                    <a16:creationId xmlns:a16="http://schemas.microsoft.com/office/drawing/2014/main" id="{E2CDCFDD-033F-4241-89E7-9528F52C8691}"/>
                  </a:ext>
                </a:extLst>
              </p:cNvPr>
              <p:cNvGrpSpPr/>
              <p:nvPr/>
            </p:nvGrpSpPr>
            <p:grpSpPr>
              <a:xfrm>
                <a:off x="1140713" y="2361499"/>
                <a:ext cx="461215" cy="461215"/>
                <a:chOff x="2789237" y="1642042"/>
                <a:chExt cx="461215" cy="461215"/>
              </a:xfrm>
            </p:grpSpPr>
            <p:sp>
              <p:nvSpPr>
                <p:cNvPr id="307" name="Rectangle 306">
                  <a:extLst>
                    <a:ext uri="{FF2B5EF4-FFF2-40B4-BE49-F238E27FC236}">
                      <a16:creationId xmlns:a16="http://schemas.microsoft.com/office/drawing/2014/main" id="{DEFD094A-86DA-4254-9804-363596B2A453}"/>
                    </a:ext>
                  </a:extLst>
                </p:cNvPr>
                <p:cNvSpPr/>
                <p:nvPr/>
              </p:nvSpPr>
              <p:spPr>
                <a:xfrm>
                  <a:off x="2789237" y="1642042"/>
                  <a:ext cx="461215" cy="461215"/>
                </a:xfrm>
                <a:prstGeom prst="rect">
                  <a:avLst/>
                </a:prstGeom>
                <a:solidFill>
                  <a:srgbClr val="0072C6"/>
                </a:solidFill>
                <a:ln w="10795" cap="flat" cmpd="sng" algn="ctr">
                  <a:noFill/>
                  <a:prstDash val="solid"/>
                </a:ln>
                <a:effectLst/>
              </p:spPr>
              <p:txBody>
                <a:bodyPr rtlCol="0" anchor="ctr"/>
                <a:lstStyle/>
                <a:p>
                  <a:pPr algn="ctr" defTabSz="913612">
                    <a:defRPr/>
                  </a:pPr>
                  <a:endParaRPr lang="en-US" kern="0">
                    <a:solidFill>
                      <a:prstClr val="white"/>
                    </a:solidFill>
                    <a:latin typeface="Segoe UI"/>
                  </a:endParaRPr>
                </a:p>
              </p:txBody>
            </p:sp>
            <p:pic>
              <p:nvPicPr>
                <p:cNvPr id="308" name="Picture 31">
                  <a:extLst>
                    <a:ext uri="{FF2B5EF4-FFF2-40B4-BE49-F238E27FC236}">
                      <a16:creationId xmlns:a16="http://schemas.microsoft.com/office/drawing/2014/main" id="{60881100-881E-4ED2-ABDE-35BCB38A644E}"/>
                    </a:ext>
                  </a:extLst>
                </p:cNvPr>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2822472" y="1744240"/>
                  <a:ext cx="424515" cy="274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0" name="Rectangle 279">
                <a:extLst>
                  <a:ext uri="{FF2B5EF4-FFF2-40B4-BE49-F238E27FC236}">
                    <a16:creationId xmlns:a16="http://schemas.microsoft.com/office/drawing/2014/main" id="{94B5DD20-D55A-4592-A52B-899CD194BA1D}"/>
                  </a:ext>
                </a:extLst>
              </p:cNvPr>
              <p:cNvSpPr/>
              <p:nvPr/>
            </p:nvSpPr>
            <p:spPr>
              <a:xfrm>
                <a:off x="374562" y="1369375"/>
                <a:ext cx="1497939" cy="219733"/>
              </a:xfrm>
              <a:prstGeom prst="rect">
                <a:avLst/>
              </a:prstGeom>
              <a:ln w="19050">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1117574" fontAlgn="base">
                  <a:spcAft>
                    <a:spcPct val="0"/>
                  </a:spcAft>
                  <a:defRPr/>
                </a:pPr>
                <a:r>
                  <a:rPr lang="en-US" sz="1400" b="1">
                    <a:ln>
                      <a:solidFill>
                        <a:srgbClr val="FFFFFF">
                          <a:alpha val="0"/>
                        </a:srgbClr>
                      </a:solidFill>
                    </a:ln>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AZURE</a:t>
                </a:r>
              </a:p>
            </p:txBody>
          </p:sp>
          <p:sp>
            <p:nvSpPr>
              <p:cNvPr id="281" name="Rectangle 280">
                <a:extLst>
                  <a:ext uri="{FF2B5EF4-FFF2-40B4-BE49-F238E27FC236}">
                    <a16:creationId xmlns:a16="http://schemas.microsoft.com/office/drawing/2014/main" id="{9795A6C2-62A0-40EA-A8D3-B355C28F289D}"/>
                  </a:ext>
                </a:extLst>
              </p:cNvPr>
              <p:cNvSpPr/>
              <p:nvPr/>
            </p:nvSpPr>
            <p:spPr bwMode="auto">
              <a:xfrm>
                <a:off x="464950" y="1719928"/>
                <a:ext cx="1212822" cy="1243934"/>
              </a:xfrm>
              <a:prstGeom prst="rect">
                <a:avLst/>
              </a:prstGeom>
              <a:solidFill>
                <a:srgbClr val="FFFFFF"/>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82" name="Group 281">
                <a:extLst>
                  <a:ext uri="{FF2B5EF4-FFF2-40B4-BE49-F238E27FC236}">
                    <a16:creationId xmlns:a16="http://schemas.microsoft.com/office/drawing/2014/main" id="{D873632D-25F2-4D96-92C0-F444A9DC3FB6}"/>
                  </a:ext>
                </a:extLst>
              </p:cNvPr>
              <p:cNvGrpSpPr/>
              <p:nvPr/>
            </p:nvGrpSpPr>
            <p:grpSpPr>
              <a:xfrm>
                <a:off x="1084938" y="1896678"/>
                <a:ext cx="501577" cy="457708"/>
                <a:chOff x="6251144" y="971379"/>
                <a:chExt cx="2438400" cy="2225132"/>
              </a:xfrm>
            </p:grpSpPr>
            <p:sp>
              <p:nvSpPr>
                <p:cNvPr id="305" name="Freeform 5">
                  <a:extLst>
                    <a:ext uri="{FF2B5EF4-FFF2-40B4-BE49-F238E27FC236}">
                      <a16:creationId xmlns:a16="http://schemas.microsoft.com/office/drawing/2014/main" id="{C78E2F56-96F6-4CC2-A7C2-1898A8C78C3A}"/>
                    </a:ext>
                  </a:extLst>
                </p:cNvPr>
                <p:cNvSpPr>
                  <a:spLocks noEditPoints="1"/>
                </p:cNvSpPr>
                <p:nvPr/>
              </p:nvSpPr>
              <p:spPr bwMode="auto">
                <a:xfrm>
                  <a:off x="6251144" y="971379"/>
                  <a:ext cx="2438400" cy="222513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1B67B8"/>
                </a:solidFill>
                <a:ln w="0">
                  <a:solidFill>
                    <a:srgbClr val="1B67B8"/>
                  </a:solidFill>
                  <a:prstDash val="solid"/>
                  <a:round/>
                  <a:headEnd/>
                  <a:tailEnd/>
                </a:ln>
              </p:spPr>
              <p:txBody>
                <a:bodyPr vert="horz" wrap="square" lIns="91440" tIns="45720" rIns="91440" bIns="45720" numCol="1" anchor="t" anchorCtr="0" compatLnSpc="1">
                  <a:prstTxWarp prst="textNoShape">
                    <a:avLst/>
                  </a:prstTxWarp>
                </a:bodyPr>
                <a:lstStyle/>
                <a:p>
                  <a:pPr defTabSz="896302">
                    <a:defRPr/>
                  </a:pPr>
                  <a:endParaRPr lang="en-US" kern="0">
                    <a:solidFill>
                      <a:srgbClr val="353535"/>
                    </a:solidFill>
                  </a:endParaRPr>
                </a:p>
              </p:txBody>
            </p:sp>
            <p:pic>
              <p:nvPicPr>
                <p:cNvPr id="306" name="Picture 305">
                  <a:extLst>
                    <a:ext uri="{FF2B5EF4-FFF2-40B4-BE49-F238E27FC236}">
                      <a16:creationId xmlns:a16="http://schemas.microsoft.com/office/drawing/2014/main" id="{080B6B5D-657F-4BFA-BCBA-646A2B251CF0}"/>
                    </a:ext>
                  </a:extLst>
                </p:cNvPr>
                <p:cNvPicPr>
                  <a:picLocks noChangeAspect="1"/>
                </p:cNvPicPr>
                <p:nvPr/>
              </p:nvPicPr>
              <p:blipFill rotWithShape="1">
                <a:blip r:embed="rId9">
                  <a:duotone>
                    <a:srgbClr val="0078D7">
                      <a:shade val="45000"/>
                      <a:satMod val="135000"/>
                    </a:srgbClr>
                    <a:prstClr val="white"/>
                  </a:duotone>
                  <a:extLst>
                    <a:ext uri="{BEBA8EAE-BF5A-486C-A8C5-ECC9F3942E4B}">
                      <a14:imgProps xmlns:a14="http://schemas.microsoft.com/office/drawing/2010/main">
                        <a14:imgLayer r:embed="rId10">
                          <a14:imgEffect>
                            <a14:saturation sat="66000"/>
                          </a14:imgEffect>
                        </a14:imgLayer>
                      </a14:imgProps>
                    </a:ext>
                  </a:extLst>
                </a:blip>
                <a:srcRect l="10169" t="7042" r="3549" b="12982"/>
                <a:stretch/>
              </p:blipFill>
              <p:spPr>
                <a:xfrm>
                  <a:off x="6419011" y="1120583"/>
                  <a:ext cx="2118131" cy="1426894"/>
                </a:xfrm>
                <a:prstGeom prst="rect">
                  <a:avLst/>
                </a:prstGeom>
                <a:solidFill>
                  <a:srgbClr val="0078D7"/>
                </a:solidFill>
              </p:spPr>
            </p:pic>
          </p:grpSp>
          <p:grpSp>
            <p:nvGrpSpPr>
              <p:cNvPr id="283" name="Group 282">
                <a:extLst>
                  <a:ext uri="{FF2B5EF4-FFF2-40B4-BE49-F238E27FC236}">
                    <a16:creationId xmlns:a16="http://schemas.microsoft.com/office/drawing/2014/main" id="{4EA8B3A1-59F1-436D-B80F-EB66EF311EC7}"/>
                  </a:ext>
                </a:extLst>
              </p:cNvPr>
              <p:cNvGrpSpPr/>
              <p:nvPr/>
            </p:nvGrpSpPr>
            <p:grpSpPr>
              <a:xfrm>
                <a:off x="623007" y="2414035"/>
                <a:ext cx="476890" cy="435180"/>
                <a:chOff x="3875698" y="2985881"/>
                <a:chExt cx="1851848" cy="1689881"/>
              </a:xfrm>
            </p:grpSpPr>
            <p:sp>
              <p:nvSpPr>
                <p:cNvPr id="302" name="Rectangle 301">
                  <a:extLst>
                    <a:ext uri="{FF2B5EF4-FFF2-40B4-BE49-F238E27FC236}">
                      <a16:creationId xmlns:a16="http://schemas.microsoft.com/office/drawing/2014/main" id="{51219077-0741-486F-9DBD-D105A60C0116}"/>
                    </a:ext>
                  </a:extLst>
                </p:cNvPr>
                <p:cNvSpPr/>
                <p:nvPr/>
              </p:nvSpPr>
              <p:spPr>
                <a:xfrm>
                  <a:off x="3962136" y="3088676"/>
                  <a:ext cx="1646501" cy="1131196"/>
                </a:xfrm>
                <a:prstGeom prst="rect">
                  <a:avLst/>
                </a:prstGeom>
                <a:solidFill>
                  <a:srgbClr val="0078D7"/>
                </a:solidFill>
                <a:ln w="10795" cap="flat" cmpd="sng" algn="ctr">
                  <a:noFill/>
                  <a:prstDash val="solid"/>
                </a:ln>
                <a:effectLst/>
              </p:spPr>
              <p:txBody>
                <a:bodyPr rtlCol="0" anchor="ctr"/>
                <a:lstStyle/>
                <a:p>
                  <a:pPr algn="ctr" defTabSz="913612">
                    <a:defRPr/>
                  </a:pPr>
                  <a:endParaRPr lang="en-US" kern="0">
                    <a:solidFill>
                      <a:prstClr val="white"/>
                    </a:solidFill>
                    <a:latin typeface="Segoe UI"/>
                  </a:endParaRPr>
                </a:p>
              </p:txBody>
            </p:sp>
            <p:pic>
              <p:nvPicPr>
                <p:cNvPr id="303" name="Picture 46">
                  <a:extLst>
                    <a:ext uri="{FF2B5EF4-FFF2-40B4-BE49-F238E27FC236}">
                      <a16:creationId xmlns:a16="http://schemas.microsoft.com/office/drawing/2014/main" id="{27FBD476-6FA7-4247-A01B-7417E15DF26C}"/>
                    </a:ext>
                  </a:extLst>
                </p:cNvPr>
                <p:cNvPicPr>
                  <a:picLocks noChangeAspect="1"/>
                </p:cNvPicPr>
                <p:nvPr/>
              </p:nvPicPr>
              <p:blipFill rotWithShape="1">
                <a:blip r:embed="rId11">
                  <a:biLevel thresh="50000"/>
                  <a:extLst>
                    <a:ext uri="{28A0092B-C50C-407E-A947-70E740481C1C}">
                      <a14:useLocalDpi xmlns:a14="http://schemas.microsoft.com/office/drawing/2010/main" val="0"/>
                    </a:ext>
                  </a:extLst>
                </a:blip>
                <a:srcRect l="29094" t="18489" r="30580" b="33441"/>
                <a:stretch/>
              </p:blipFill>
              <p:spPr bwMode="auto">
                <a:xfrm>
                  <a:off x="4425998" y="3349098"/>
                  <a:ext cx="779311" cy="726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4" name="Freeform 5">
                  <a:extLst>
                    <a:ext uri="{FF2B5EF4-FFF2-40B4-BE49-F238E27FC236}">
                      <a16:creationId xmlns:a16="http://schemas.microsoft.com/office/drawing/2014/main" id="{3A283FEB-CEC1-425D-B1E5-2396418F6491}"/>
                    </a:ext>
                  </a:extLst>
                </p:cNvPr>
                <p:cNvSpPr>
                  <a:spLocks noEditPoints="1"/>
                </p:cNvSpPr>
                <p:nvPr/>
              </p:nvSpPr>
              <p:spPr bwMode="auto">
                <a:xfrm>
                  <a:off x="3875698" y="2985881"/>
                  <a:ext cx="1851848" cy="1689881"/>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1B67B8"/>
                </a:solidFill>
                <a:ln w="0">
                  <a:solidFill>
                    <a:srgbClr val="1B67B8"/>
                  </a:solidFill>
                  <a:prstDash val="solid"/>
                  <a:round/>
                  <a:headEnd/>
                  <a:tailEnd/>
                </a:ln>
              </p:spPr>
              <p:txBody>
                <a:bodyPr vert="horz" wrap="square" lIns="91440" tIns="45720" rIns="91440" bIns="45720" numCol="1" anchor="t" anchorCtr="0" compatLnSpc="1">
                  <a:prstTxWarp prst="textNoShape">
                    <a:avLst/>
                  </a:prstTxWarp>
                </a:bodyPr>
                <a:lstStyle/>
                <a:p>
                  <a:pPr defTabSz="896302">
                    <a:defRPr/>
                  </a:pPr>
                  <a:endParaRPr lang="en-US" kern="0">
                    <a:solidFill>
                      <a:srgbClr val="353535"/>
                    </a:solidFill>
                  </a:endParaRPr>
                </a:p>
              </p:txBody>
            </p:sp>
          </p:grpSp>
          <p:grpSp>
            <p:nvGrpSpPr>
              <p:cNvPr id="284" name="Group 283">
                <a:extLst>
                  <a:ext uri="{FF2B5EF4-FFF2-40B4-BE49-F238E27FC236}">
                    <a16:creationId xmlns:a16="http://schemas.microsoft.com/office/drawing/2014/main" id="{75ECCE66-54E4-48F9-A463-13FEAC2F407D}"/>
                  </a:ext>
                </a:extLst>
              </p:cNvPr>
              <p:cNvGrpSpPr/>
              <p:nvPr/>
            </p:nvGrpSpPr>
            <p:grpSpPr>
              <a:xfrm>
                <a:off x="527848" y="4487862"/>
                <a:ext cx="2803461" cy="2237816"/>
                <a:chOff x="6544492" y="479682"/>
                <a:chExt cx="2803461" cy="2237816"/>
              </a:xfrm>
            </p:grpSpPr>
            <p:grpSp>
              <p:nvGrpSpPr>
                <p:cNvPr id="288" name="Group 287">
                  <a:extLst>
                    <a:ext uri="{FF2B5EF4-FFF2-40B4-BE49-F238E27FC236}">
                      <a16:creationId xmlns:a16="http://schemas.microsoft.com/office/drawing/2014/main" id="{EBFDBE99-E12D-499F-A58C-A286ED368D70}"/>
                    </a:ext>
                  </a:extLst>
                </p:cNvPr>
                <p:cNvGrpSpPr/>
                <p:nvPr/>
              </p:nvGrpSpPr>
              <p:grpSpPr>
                <a:xfrm>
                  <a:off x="6544492" y="479682"/>
                  <a:ext cx="2776513" cy="2237816"/>
                  <a:chOff x="8877619" y="-322895"/>
                  <a:chExt cx="2776513" cy="2237816"/>
                </a:xfrm>
              </p:grpSpPr>
              <p:sp>
                <p:nvSpPr>
                  <p:cNvPr id="290" name="Rectangle 289">
                    <a:extLst>
                      <a:ext uri="{FF2B5EF4-FFF2-40B4-BE49-F238E27FC236}">
                        <a16:creationId xmlns:a16="http://schemas.microsoft.com/office/drawing/2014/main" id="{7C8A7294-1171-4899-8B29-80A586F26FA0}"/>
                      </a:ext>
                    </a:extLst>
                  </p:cNvPr>
                  <p:cNvSpPr/>
                  <p:nvPr/>
                </p:nvSpPr>
                <p:spPr>
                  <a:xfrm>
                    <a:off x="9396234" y="-322895"/>
                    <a:ext cx="2257898" cy="2229091"/>
                  </a:xfrm>
                  <a:prstGeom prst="rect">
                    <a:avLst/>
                  </a:prstGeom>
                  <a:solidFill>
                    <a:srgbClr val="FFFFFF"/>
                  </a:solidFill>
                  <a:ln w="38100" cap="flat" cmpd="sng" algn="ctr">
                    <a:solidFill>
                      <a:srgbClr val="0078D7"/>
                    </a:solidFill>
                    <a:prstDash val="solid"/>
                  </a:ln>
                  <a:effectLst/>
                </p:spPr>
                <p:txBody>
                  <a:bodyPr rtlCol="0" anchor="ctr"/>
                  <a:lstStyle/>
                  <a:p>
                    <a:pPr algn="ctr" defTabSz="913612">
                      <a:defRPr/>
                    </a:pPr>
                    <a:endParaRPr lang="en-US" kern="0">
                      <a:solidFill>
                        <a:prstClr val="white"/>
                      </a:solidFill>
                      <a:latin typeface="Segoe UI"/>
                    </a:endParaRPr>
                  </a:p>
                </p:txBody>
              </p:sp>
              <p:sp>
                <p:nvSpPr>
                  <p:cNvPr id="291" name="Freeform 207">
                    <a:extLst>
                      <a:ext uri="{FF2B5EF4-FFF2-40B4-BE49-F238E27FC236}">
                        <a16:creationId xmlns:a16="http://schemas.microsoft.com/office/drawing/2014/main" id="{A52E9B1A-2E79-4488-A713-508314E3B133}"/>
                      </a:ext>
                    </a:extLst>
                  </p:cNvPr>
                  <p:cNvSpPr>
                    <a:spLocks/>
                  </p:cNvSpPr>
                  <p:nvPr/>
                </p:nvSpPr>
                <p:spPr bwMode="auto">
                  <a:xfrm>
                    <a:off x="11002707" y="20706"/>
                    <a:ext cx="549907" cy="356441"/>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13755">
                      <a:defRPr/>
                    </a:pPr>
                    <a:endParaRPr lang="en-US" kern="0">
                      <a:solidFill>
                        <a:srgbClr val="000000"/>
                      </a:solidFill>
                      <a:latin typeface="Segoe UI"/>
                    </a:endParaRPr>
                  </a:p>
                </p:txBody>
              </p:sp>
              <p:sp>
                <p:nvSpPr>
                  <p:cNvPr id="292" name="Freeform 206">
                    <a:extLst>
                      <a:ext uri="{FF2B5EF4-FFF2-40B4-BE49-F238E27FC236}">
                        <a16:creationId xmlns:a16="http://schemas.microsoft.com/office/drawing/2014/main" id="{E865F7D2-E60B-4E03-9082-11636978802E}"/>
                      </a:ext>
                    </a:extLst>
                  </p:cNvPr>
                  <p:cNvSpPr>
                    <a:spLocks/>
                  </p:cNvSpPr>
                  <p:nvPr/>
                </p:nvSpPr>
                <p:spPr bwMode="auto">
                  <a:xfrm>
                    <a:off x="10098943" y="248882"/>
                    <a:ext cx="712030" cy="467758"/>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13755">
                      <a:defRPr/>
                    </a:pPr>
                    <a:endParaRPr lang="en-US" kern="0">
                      <a:solidFill>
                        <a:srgbClr val="000000"/>
                      </a:solidFill>
                      <a:latin typeface="Segoe UI"/>
                    </a:endParaRPr>
                  </a:p>
                </p:txBody>
              </p:sp>
              <p:pic>
                <p:nvPicPr>
                  <p:cNvPr id="293" name="Picture 292">
                    <a:extLst>
                      <a:ext uri="{FF2B5EF4-FFF2-40B4-BE49-F238E27FC236}">
                        <a16:creationId xmlns:a16="http://schemas.microsoft.com/office/drawing/2014/main" id="{833904B2-1559-4BAB-88DA-7B5DC04E50FF}"/>
                      </a:ext>
                    </a:extLst>
                  </p:cNvPr>
                  <p:cNvPicPr>
                    <a:picLocks noChangeAspect="1"/>
                  </p:cNvPicPr>
                  <p:nvPr/>
                </p:nvPicPr>
                <p:blipFill>
                  <a:blip r:embed="rId12">
                    <a:duotone>
                      <a:srgbClr val="E6E6E6">
                        <a:shade val="45000"/>
                        <a:satMod val="135000"/>
                      </a:srgbClr>
                      <a:prstClr val="white"/>
                    </a:duotone>
                  </a:blip>
                  <a:stretch>
                    <a:fillRect/>
                  </a:stretch>
                </p:blipFill>
                <p:spPr>
                  <a:xfrm>
                    <a:off x="10236072" y="231632"/>
                    <a:ext cx="1264406" cy="1683289"/>
                  </a:xfrm>
                  <a:prstGeom prst="rect">
                    <a:avLst/>
                  </a:prstGeom>
                </p:spPr>
              </p:pic>
              <p:sp>
                <p:nvSpPr>
                  <p:cNvPr id="294" name="Rectangle 293">
                    <a:extLst>
                      <a:ext uri="{FF2B5EF4-FFF2-40B4-BE49-F238E27FC236}">
                        <a16:creationId xmlns:a16="http://schemas.microsoft.com/office/drawing/2014/main" id="{8BED44D3-D595-40D0-B6C4-9898EE2BA40E}"/>
                      </a:ext>
                    </a:extLst>
                  </p:cNvPr>
                  <p:cNvSpPr/>
                  <p:nvPr/>
                </p:nvSpPr>
                <p:spPr bwMode="auto">
                  <a:xfrm>
                    <a:off x="8877619" y="340065"/>
                    <a:ext cx="1168404" cy="1252197"/>
                  </a:xfrm>
                  <a:prstGeom prst="rect">
                    <a:avLst/>
                  </a:prstGeom>
                  <a:solidFill>
                    <a:srgbClr val="FFFFFF"/>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5" name="Freeform 5">
                    <a:extLst>
                      <a:ext uri="{FF2B5EF4-FFF2-40B4-BE49-F238E27FC236}">
                        <a16:creationId xmlns:a16="http://schemas.microsoft.com/office/drawing/2014/main" id="{C9BF0629-31B5-41E5-9B14-0CA7CCB67DD8}"/>
                      </a:ext>
                    </a:extLst>
                  </p:cNvPr>
                  <p:cNvSpPr>
                    <a:spLocks noEditPoints="1"/>
                  </p:cNvSpPr>
                  <p:nvPr/>
                </p:nvSpPr>
                <p:spPr bwMode="auto">
                  <a:xfrm>
                    <a:off x="8979175" y="463663"/>
                    <a:ext cx="417059" cy="38058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1B67B8"/>
                  </a:solidFill>
                  <a:ln w="0">
                    <a:solidFill>
                      <a:srgbClr val="1B67B8"/>
                    </a:solidFill>
                    <a:prstDash val="solid"/>
                    <a:round/>
                    <a:headEnd/>
                    <a:tailEnd/>
                  </a:ln>
                </p:spPr>
                <p:txBody>
                  <a:bodyPr vert="horz" wrap="square" lIns="91440" tIns="45720" rIns="91440" bIns="45720" numCol="1" anchor="t" anchorCtr="0" compatLnSpc="1">
                    <a:prstTxWarp prst="textNoShape">
                      <a:avLst/>
                    </a:prstTxWarp>
                  </a:bodyPr>
                  <a:lstStyle/>
                  <a:p>
                    <a:pPr defTabSz="896302">
                      <a:defRPr/>
                    </a:pPr>
                    <a:endParaRPr lang="en-US" kern="0">
                      <a:solidFill>
                        <a:srgbClr val="353535"/>
                      </a:solidFill>
                    </a:endParaRPr>
                  </a:p>
                </p:txBody>
              </p:sp>
              <p:pic>
                <p:nvPicPr>
                  <p:cNvPr id="296" name="Picture 295">
                    <a:extLst>
                      <a:ext uri="{FF2B5EF4-FFF2-40B4-BE49-F238E27FC236}">
                        <a16:creationId xmlns:a16="http://schemas.microsoft.com/office/drawing/2014/main" id="{71A69A36-BDBF-4CAB-BC07-FA6AA47191BC}"/>
                      </a:ext>
                    </a:extLst>
                  </p:cNvPr>
                  <p:cNvPicPr>
                    <a:picLocks noChangeAspect="1"/>
                  </p:cNvPicPr>
                  <p:nvPr/>
                </p:nvPicPr>
                <p:blipFill>
                  <a:blip r:embed="rId13" cstate="print">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8966175" y="903425"/>
                    <a:ext cx="556407" cy="556407"/>
                  </a:xfrm>
                  <a:prstGeom prst="rect">
                    <a:avLst/>
                  </a:prstGeom>
                </p:spPr>
              </p:pic>
              <p:grpSp>
                <p:nvGrpSpPr>
                  <p:cNvPr id="297" name="Group 296">
                    <a:extLst>
                      <a:ext uri="{FF2B5EF4-FFF2-40B4-BE49-F238E27FC236}">
                        <a16:creationId xmlns:a16="http://schemas.microsoft.com/office/drawing/2014/main" id="{3B8EEF6B-3FD9-4431-A20A-C07208316FD5}"/>
                      </a:ext>
                    </a:extLst>
                  </p:cNvPr>
                  <p:cNvGrpSpPr/>
                  <p:nvPr/>
                </p:nvGrpSpPr>
                <p:grpSpPr>
                  <a:xfrm>
                    <a:off x="9413645" y="643239"/>
                    <a:ext cx="577019" cy="548716"/>
                    <a:chOff x="2315114" y="-301375"/>
                    <a:chExt cx="3166233" cy="3010928"/>
                  </a:xfrm>
                </p:grpSpPr>
                <p:pic>
                  <p:nvPicPr>
                    <p:cNvPr id="298" name="Picture 297">
                      <a:extLst>
                        <a:ext uri="{FF2B5EF4-FFF2-40B4-BE49-F238E27FC236}">
                          <a16:creationId xmlns:a16="http://schemas.microsoft.com/office/drawing/2014/main" id="{7B3B631C-8067-4654-BEA3-1CA7AD717C4A}"/>
                        </a:ext>
                      </a:extLst>
                    </p:cNvPr>
                    <p:cNvPicPr>
                      <a:picLocks noChangeAspect="1"/>
                    </p:cNvPicPr>
                    <p:nvPr/>
                  </p:nvPicPr>
                  <p:blipFill>
                    <a:blip r:embed="rId14" cstate="print">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2315114" y="-301375"/>
                      <a:ext cx="3010928" cy="3010928"/>
                    </a:xfrm>
                    <a:prstGeom prst="rect">
                      <a:avLst/>
                    </a:prstGeom>
                  </p:spPr>
                </p:pic>
                <p:grpSp>
                  <p:nvGrpSpPr>
                    <p:cNvPr id="299" name="Group 298">
                      <a:extLst>
                        <a:ext uri="{FF2B5EF4-FFF2-40B4-BE49-F238E27FC236}">
                          <a16:creationId xmlns:a16="http://schemas.microsoft.com/office/drawing/2014/main" id="{78405251-F95B-4039-9EE7-8A833AD8CE62}"/>
                        </a:ext>
                      </a:extLst>
                    </p:cNvPr>
                    <p:cNvGrpSpPr/>
                    <p:nvPr/>
                  </p:nvGrpSpPr>
                  <p:grpSpPr>
                    <a:xfrm>
                      <a:off x="4031538" y="1226142"/>
                      <a:ext cx="1449809" cy="1298655"/>
                      <a:chOff x="5224439" y="951373"/>
                      <a:chExt cx="1449809" cy="1298655"/>
                    </a:xfrm>
                  </p:grpSpPr>
                  <p:sp>
                    <p:nvSpPr>
                      <p:cNvPr id="300" name="Rectangle 299">
                        <a:extLst>
                          <a:ext uri="{FF2B5EF4-FFF2-40B4-BE49-F238E27FC236}">
                            <a16:creationId xmlns:a16="http://schemas.microsoft.com/office/drawing/2014/main" id="{59BE986C-4126-4645-B312-28E261ACF1E9}"/>
                          </a:ext>
                        </a:extLst>
                      </p:cNvPr>
                      <p:cNvSpPr/>
                      <p:nvPr/>
                    </p:nvSpPr>
                    <p:spPr bwMode="auto">
                      <a:xfrm>
                        <a:off x="5224439" y="951373"/>
                        <a:ext cx="1449809" cy="12986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01" name="Picture 300">
                        <a:extLst>
                          <a:ext uri="{FF2B5EF4-FFF2-40B4-BE49-F238E27FC236}">
                            <a16:creationId xmlns:a16="http://schemas.microsoft.com/office/drawing/2014/main" id="{2BE3F378-9B19-4CDC-BBF7-8A2B80EBB94C}"/>
                          </a:ext>
                        </a:extLst>
                      </p:cNvPr>
                      <p:cNvPicPr>
                        <a:picLocks noChangeAspect="1"/>
                      </p:cNvPicPr>
                      <p:nvPr/>
                    </p:nvPicPr>
                    <p:blipFill>
                      <a:blip r:embed="rId15">
                        <a:duotone>
                          <a:srgbClr val="0078D7">
                            <a:shade val="45000"/>
                            <a:satMod val="135000"/>
                          </a:srgbClr>
                          <a:prstClr val="white"/>
                        </a:duotone>
                      </a:blip>
                      <a:stretch>
                        <a:fillRect/>
                      </a:stretch>
                    </p:blipFill>
                    <p:spPr>
                      <a:xfrm>
                        <a:off x="5315988" y="999918"/>
                        <a:ext cx="1250107" cy="1250110"/>
                      </a:xfrm>
                      <a:prstGeom prst="rect">
                        <a:avLst/>
                      </a:prstGeom>
                    </p:spPr>
                  </p:pic>
                </p:grpSp>
              </p:grpSp>
            </p:grpSp>
            <p:sp>
              <p:nvSpPr>
                <p:cNvPr id="289" name="Rectangle 288">
                  <a:extLst>
                    <a:ext uri="{FF2B5EF4-FFF2-40B4-BE49-F238E27FC236}">
                      <a16:creationId xmlns:a16="http://schemas.microsoft.com/office/drawing/2014/main" id="{27D48CBE-CB91-4954-99BE-143B72D50016}"/>
                    </a:ext>
                  </a:extLst>
                </p:cNvPr>
                <p:cNvSpPr/>
                <p:nvPr/>
              </p:nvSpPr>
              <p:spPr>
                <a:xfrm>
                  <a:off x="6926525" y="566468"/>
                  <a:ext cx="2421428" cy="439465"/>
                </a:xfrm>
                <a:prstGeom prst="rect">
                  <a:avLst/>
                </a:prstGeom>
                <a:ln w="19050">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7574" fontAlgn="base">
                    <a:spcAft>
                      <a:spcPct val="0"/>
                    </a:spcAft>
                    <a:defRPr/>
                  </a:pPr>
                  <a:r>
                    <a:rPr lang="en-US" sz="1400" b="1">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ON-PREMISES, PRIVATE </a:t>
                  </a:r>
                  <a:br>
                    <a:rPr lang="en-US" sz="1400" b="1">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br>
                  <a:r>
                    <a:rPr lang="en-US" sz="1400" b="1">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AND PUBLIC CLOUDS</a:t>
                  </a:r>
                </a:p>
              </p:txBody>
            </p:sp>
          </p:grpSp>
          <p:cxnSp>
            <p:nvCxnSpPr>
              <p:cNvPr id="285" name="Straight Connector 284">
                <a:extLst>
                  <a:ext uri="{FF2B5EF4-FFF2-40B4-BE49-F238E27FC236}">
                    <a16:creationId xmlns:a16="http://schemas.microsoft.com/office/drawing/2014/main" id="{DB60AA29-851C-4F43-9B6A-C0E7F56DC117}"/>
                  </a:ext>
                </a:extLst>
              </p:cNvPr>
              <p:cNvCxnSpPr>
                <a:cxnSpLocks/>
              </p:cNvCxnSpPr>
              <p:nvPr/>
            </p:nvCxnSpPr>
            <p:spPr>
              <a:xfrm>
                <a:off x="732824" y="2963862"/>
                <a:ext cx="0" cy="2186959"/>
              </a:xfrm>
              <a:prstGeom prst="line">
                <a:avLst/>
              </a:prstGeom>
              <a:noFill/>
              <a:ln w="38100" cap="flat" cmpd="sng" algn="ctr">
                <a:solidFill>
                  <a:srgbClr val="E6E6E6">
                    <a:lumMod val="50000"/>
                  </a:srgbClr>
                </a:solidFill>
                <a:prstDash val="solid"/>
                <a:headEnd type="none"/>
                <a:tailEnd type="none"/>
              </a:ln>
              <a:effectLst/>
            </p:spPr>
          </p:cxnSp>
          <p:sp>
            <p:nvSpPr>
              <p:cNvPr id="286" name="TextBox 285">
                <a:extLst>
                  <a:ext uri="{FF2B5EF4-FFF2-40B4-BE49-F238E27FC236}">
                    <a16:creationId xmlns:a16="http://schemas.microsoft.com/office/drawing/2014/main" id="{DA4E0A2C-AE0C-44FC-AC6E-55F6DE78242D}"/>
                  </a:ext>
                </a:extLst>
              </p:cNvPr>
              <p:cNvSpPr txBox="1"/>
              <p:nvPr/>
            </p:nvSpPr>
            <p:spPr>
              <a:xfrm>
                <a:off x="493192" y="3351390"/>
                <a:ext cx="1896591" cy="814531"/>
              </a:xfrm>
              <a:prstGeom prst="rect">
                <a:avLst/>
              </a:prstGeom>
              <a:solidFill>
                <a:srgbClr val="E6E6E6"/>
              </a:solidFill>
              <a:ln w="38100" cap="flat" cmpd="sng" algn="ctr">
                <a:noFill/>
                <a:prstDash val="solid"/>
              </a:ln>
              <a:effectLst/>
            </p:spPr>
            <p:txBody>
              <a:bodyPr lIns="36000" rIns="91440" bIns="91440"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896302">
                  <a:defRPr/>
                </a:pPr>
                <a:endParaRPr lang="en-US" kern="0" cap="all">
                  <a:solidFill>
                    <a:srgbClr val="353535">
                      <a:lumMod val="85000"/>
                      <a:lumOff val="15000"/>
                    </a:srgbClr>
                  </a:solidFill>
                  <a:latin typeface="Segoe UI Semilight"/>
                </a:endParaRPr>
              </a:p>
            </p:txBody>
          </p:sp>
          <p:sp>
            <p:nvSpPr>
              <p:cNvPr id="287" name="TextBox 286">
                <a:extLst>
                  <a:ext uri="{FF2B5EF4-FFF2-40B4-BE49-F238E27FC236}">
                    <a16:creationId xmlns:a16="http://schemas.microsoft.com/office/drawing/2014/main" id="{FEC81856-5FC4-44F1-B469-E4ABACAE2E5E}"/>
                  </a:ext>
                </a:extLst>
              </p:cNvPr>
              <p:cNvSpPr txBox="1"/>
              <p:nvPr/>
            </p:nvSpPr>
            <p:spPr>
              <a:xfrm>
                <a:off x="493191" y="3365617"/>
                <a:ext cx="1686445" cy="957406"/>
              </a:xfrm>
              <a:prstGeom prst="rect">
                <a:avLst/>
              </a:prstGeom>
              <a:noFill/>
              <a:ln>
                <a:noFill/>
              </a:ln>
            </p:spPr>
            <p:txBody>
              <a:bodyPr wrap="square" rtlCol="0">
                <a:spAutoFit/>
              </a:bodyPr>
              <a:lstStyle/>
              <a:p>
                <a:pPr defTabSz="1117574" fontAlgn="base">
                  <a:spcAft>
                    <a:spcPct val="0"/>
                  </a:spcAft>
                  <a:defRPr/>
                </a:pPr>
                <a:r>
                  <a:rPr lang="en-US" sz="1100" b="1" kern="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WINDOWS &amp;</a:t>
                </a:r>
                <a:br>
                  <a:rPr lang="en-US" sz="1100" b="1" kern="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br>
                <a:r>
                  <a:rPr lang="en-US" sz="1100" b="1" kern="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LINUX AGENTS</a:t>
                </a:r>
              </a:p>
              <a:p>
                <a:pPr defTabSz="896302">
                  <a:defRPr/>
                </a:pPr>
                <a:r>
                  <a:rPr lang="en-US" sz="11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Windows Events, Syslog, CEF, Configurations</a:t>
                </a:r>
                <a:endParaRPr lang="en-US" sz="12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sp>
          <p:nvSpPr>
            <p:cNvPr id="276" name="Rectangle 275">
              <a:extLst>
                <a:ext uri="{FF2B5EF4-FFF2-40B4-BE49-F238E27FC236}">
                  <a16:creationId xmlns:a16="http://schemas.microsoft.com/office/drawing/2014/main" id="{F3117691-E8DD-4163-9817-5A7E5EDA4BAB}"/>
                </a:ext>
              </a:extLst>
            </p:cNvPr>
            <p:cNvSpPr/>
            <p:nvPr/>
          </p:nvSpPr>
          <p:spPr bwMode="auto">
            <a:xfrm>
              <a:off x="1760671" y="1770266"/>
              <a:ext cx="1094548" cy="1002788"/>
            </a:xfrm>
            <a:prstGeom prst="rect">
              <a:avLst/>
            </a:prstGeom>
            <a:solidFill>
              <a:srgbClr val="0078D7"/>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77" name="Picture 276">
              <a:extLst>
                <a:ext uri="{FF2B5EF4-FFF2-40B4-BE49-F238E27FC236}">
                  <a16:creationId xmlns:a16="http://schemas.microsoft.com/office/drawing/2014/main" id="{4375FF19-2AEE-465D-BA33-82F6FEA1BD10}"/>
                </a:ext>
              </a:extLst>
            </p:cNvPr>
            <p:cNvPicPr>
              <a:picLocks noChangeAspect="1"/>
            </p:cNvPicPr>
            <p:nvPr/>
          </p:nvPicPr>
          <p:blipFill>
            <a:blip r:embed="rId16"/>
            <a:stretch>
              <a:fillRect/>
            </a:stretch>
          </p:blipFill>
          <p:spPr>
            <a:xfrm>
              <a:off x="1951037" y="1921278"/>
              <a:ext cx="780356" cy="743776"/>
            </a:xfrm>
            <a:prstGeom prst="rect">
              <a:avLst/>
            </a:prstGeom>
          </p:spPr>
        </p:pic>
      </p:grpSp>
    </p:spTree>
    <p:extLst>
      <p:ext uri="{BB962C8B-B14F-4D97-AF65-F5344CB8AC3E}">
        <p14:creationId xmlns:p14="http://schemas.microsoft.com/office/powerpoint/2010/main" val="244420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an operations automation strategy</a:t>
            </a:r>
          </a:p>
        </p:txBody>
      </p:sp>
    </p:spTree>
    <p:extLst>
      <p:ext uri="{BB962C8B-B14F-4D97-AF65-F5344CB8AC3E}">
        <p14:creationId xmlns:p14="http://schemas.microsoft.com/office/powerpoint/2010/main" val="850853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idx="1"/>
          </p:nvPr>
        </p:nvSpPr>
        <p:spPr>
          <a:prstGeom prst="rect">
            <a:avLst/>
          </a:prstGeom>
        </p:spPr>
        <p:txBody>
          <a:bodyPr/>
          <a:lstStyle/>
          <a:p>
            <a:pPr marL="0" indent="0">
              <a:buNone/>
            </a:pPr>
            <a:r>
              <a:rPr lang="en-US" sz="3529" dirty="0"/>
              <a:t>Azure Automation</a:t>
            </a:r>
          </a:p>
          <a:p>
            <a:pPr marL="336145" lvl="1" indent="0">
              <a:buNone/>
            </a:pPr>
            <a:r>
              <a:rPr lang="en-US" sz="1961" dirty="0" err="1"/>
              <a:t>Runbooks</a:t>
            </a:r>
            <a:endParaRPr lang="en-US" sz="1961" dirty="0"/>
          </a:p>
          <a:p>
            <a:pPr marL="0" indent="0">
              <a:buNone/>
            </a:pPr>
            <a:r>
              <a:rPr lang="en-US" sz="3529" dirty="0"/>
              <a:t>Chef </a:t>
            </a:r>
            <a:r>
              <a:rPr lang="en-US" sz="1961" dirty="0"/>
              <a:t>Configure and Automate.  Apply Fine Grained Permissions</a:t>
            </a:r>
          </a:p>
          <a:p>
            <a:pPr marL="336145" lvl="1" indent="0">
              <a:buNone/>
            </a:pPr>
            <a:r>
              <a:rPr lang="en-US" sz="1961" dirty="0">
                <a:hlinkClick r:id="rId3"/>
              </a:rPr>
              <a:t>https://www.chef.io/solutions/windows/</a:t>
            </a:r>
            <a:r>
              <a:rPr lang="en-US" sz="1961" dirty="0"/>
              <a:t> </a:t>
            </a:r>
          </a:p>
          <a:p>
            <a:pPr marL="0" lvl="1">
              <a:spcBef>
                <a:spcPts val="1000"/>
              </a:spcBef>
            </a:pPr>
            <a:r>
              <a:rPr lang="en-US" sz="3529" dirty="0"/>
              <a:t>Puppet </a:t>
            </a:r>
            <a:r>
              <a:rPr lang="en-US" sz="1961" dirty="0"/>
              <a:t>Can Configure and Manage Windows and Azure</a:t>
            </a:r>
          </a:p>
          <a:p>
            <a:pPr marL="336145" lvl="1" indent="0">
              <a:buNone/>
            </a:pPr>
            <a:r>
              <a:rPr lang="en-US" sz="1961" dirty="0">
                <a:hlinkClick r:id="rId4"/>
              </a:rPr>
              <a:t>http://puppetlabs.com/solutions/microsoft</a:t>
            </a:r>
            <a:r>
              <a:rPr lang="en-US" sz="1961" dirty="0"/>
              <a:t> </a:t>
            </a:r>
          </a:p>
          <a:p>
            <a:pPr marL="0" indent="0">
              <a:buNone/>
            </a:pPr>
            <a:r>
              <a:rPr lang="en-US" sz="3529" dirty="0"/>
              <a:t>Desired State Configuration </a:t>
            </a:r>
          </a:p>
          <a:p>
            <a:pPr marL="336145" lvl="1"/>
            <a:r>
              <a:rPr lang="en-US" sz="1961" dirty="0"/>
              <a:t>Make it So</a:t>
            </a:r>
            <a:br>
              <a:rPr lang="en-US" sz="1961" dirty="0"/>
            </a:br>
            <a:r>
              <a:rPr lang="en-US" sz="1800" dirty="0">
                <a:hlinkClick r:id="rId5"/>
              </a:rPr>
              <a:t>https://docs.microsoft.com/en-us/azure/automation/automation-dsc-overview</a:t>
            </a:r>
            <a:endParaRPr lang="en-US" sz="1800" dirty="0"/>
          </a:p>
          <a:p>
            <a:pPr marL="336145" lvl="1"/>
            <a:endParaRPr lang="en-US" sz="1961" dirty="0"/>
          </a:p>
          <a:p>
            <a:pPr indent="-121055"/>
            <a:r>
              <a:rPr lang="en-US" sz="2361" dirty="0"/>
              <a:t>In the portal + New – Azure Automation</a:t>
            </a:r>
          </a:p>
        </p:txBody>
      </p:sp>
      <p:pic>
        <p:nvPicPr>
          <p:cNvPr id="4" name="Puppet Logo" descr="http://www.devopsdays.org/events/2013-tokyo/logos/puppetlabs.png"/>
          <p:cNvPicPr>
            <a:picLocks noChangeAspect="1" noChangeArrowheads="1"/>
          </p:cNvPicPr>
          <p:nvPr/>
        </p:nvPicPr>
        <p:blipFill rotWithShape="1">
          <a:blip r:embed="rId6">
            <a:extLst>
              <a:ext uri="{28A0092B-C50C-407E-A947-70E740481C1C}">
                <a14:useLocalDpi xmlns:a14="http://schemas.microsoft.com/office/drawing/2010/main" val="0"/>
              </a:ext>
            </a:extLst>
          </a:blip>
          <a:srcRect l="26592" t="14109" r="19214" b="13633"/>
          <a:stretch/>
        </p:blipFill>
        <p:spPr bwMode="auto">
          <a:xfrm>
            <a:off x="10529238" y="1225898"/>
            <a:ext cx="597617" cy="796822"/>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8314" y="956635"/>
            <a:ext cx="1153616" cy="11536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9105340" y="1099536"/>
            <a:ext cx="843486" cy="923185"/>
          </a:xfrm>
          <a:prstGeom prst="rect">
            <a:avLst/>
          </a:prstGeom>
        </p:spPr>
      </p:pic>
      <p:pic>
        <p:nvPicPr>
          <p:cNvPr id="1026" name="Picture 2" descr="C:\Users\dstolts\AppData\Local\Temp\SNAGHTMLb3b1fa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7591" y="2432878"/>
            <a:ext cx="2365052" cy="27806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989" y="5611390"/>
            <a:ext cx="4655057" cy="923330"/>
          </a:xfrm>
          <a:prstGeom prst="rect">
            <a:avLst/>
          </a:prstGeom>
          <a:noFill/>
        </p:spPr>
        <p:txBody>
          <a:bodyPr wrap="none" rtlCol="0">
            <a:spAutoFit/>
          </a:bodyPr>
          <a:lstStyle/>
          <a:p>
            <a:r>
              <a:rPr lang="en-US" sz="540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359547" y="6165388"/>
            <a:ext cx="3817455"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fontScale="90000"/>
          </a:bodyPr>
          <a:lstStyle/>
          <a:p>
            <a:r>
              <a:rPr lang="en-US" b="1" dirty="0"/>
              <a:t>Which to use?  </a:t>
            </a:r>
            <a:br>
              <a:rPr lang="en-US" dirty="0"/>
            </a:br>
            <a:r>
              <a:rPr lang="en-US" sz="3600" dirty="0"/>
              <a:t>All can be used with Windows &amp; Linux</a:t>
            </a:r>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idx="1"/>
          </p:nvPr>
        </p:nvSpPr>
        <p:spPr>
          <a:xfrm>
            <a:off x="201591" y="1231901"/>
            <a:ext cx="11778205" cy="5521699"/>
          </a:xfrm>
        </p:spPr>
        <p:txBody>
          <a:bodyPr>
            <a:normAutofit fontScale="92500" lnSpcReduction="20000"/>
          </a:bodyPr>
          <a:lstStyle/>
          <a:p>
            <a:pPr>
              <a:lnSpc>
                <a:spcPct val="100000"/>
              </a:lnSpc>
              <a:spcBef>
                <a:spcPts val="0"/>
              </a:spcBef>
            </a:pPr>
            <a:r>
              <a:rPr lang="en-US" sz="4400" b="1" dirty="0"/>
              <a:t>Chef</a:t>
            </a:r>
          </a:p>
          <a:p>
            <a:pPr marL="571500" indent="-571500">
              <a:lnSpc>
                <a:spcPct val="100000"/>
              </a:lnSpc>
              <a:spcBef>
                <a:spcPts val="0"/>
              </a:spcBef>
              <a:buFont typeface="Arial" panose="020B0604020202020204" pitchFamily="34" charset="0"/>
              <a:buChar char="•"/>
            </a:pPr>
            <a:r>
              <a:rPr lang="en-US" sz="2000" dirty="0"/>
              <a:t>If you already have a Chef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Puppet</a:t>
            </a:r>
          </a:p>
          <a:p>
            <a:pPr marL="571500" indent="-571500">
              <a:lnSpc>
                <a:spcPct val="100000"/>
              </a:lnSpc>
              <a:spcBef>
                <a:spcPts val="0"/>
              </a:spcBef>
              <a:buFont typeface="Arial" panose="020B0604020202020204" pitchFamily="34" charset="0"/>
              <a:buChar char="•"/>
            </a:pPr>
            <a:r>
              <a:rPr lang="en-US" sz="2000" dirty="0"/>
              <a:t>If you already have a Puppet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DSC</a:t>
            </a:r>
          </a:p>
          <a:p>
            <a:pPr marL="571500" indent="-571500">
              <a:lnSpc>
                <a:spcPct val="100000"/>
              </a:lnSpc>
              <a:spcBef>
                <a:spcPts val="0"/>
              </a:spcBef>
              <a:buFont typeface="Arial" panose="020B0604020202020204" pitchFamily="34" charset="0"/>
              <a:buChar char="•"/>
            </a:pPr>
            <a:r>
              <a:rPr lang="en-US" sz="2000" dirty="0"/>
              <a:t>If you do not already have a Configuration Management Solution</a:t>
            </a:r>
          </a:p>
          <a:p>
            <a:pPr marL="571500" indent="-571500">
              <a:lnSpc>
                <a:spcPct val="100000"/>
              </a:lnSpc>
              <a:spcBef>
                <a:spcPts val="0"/>
              </a:spcBef>
              <a:buFont typeface="Arial" panose="020B0604020202020204" pitchFamily="34" charset="0"/>
              <a:buChar char="•"/>
            </a:pPr>
            <a:r>
              <a:rPr lang="en-US" sz="2000" dirty="0"/>
              <a:t>If your primary experience is in managing Windows machines</a:t>
            </a:r>
          </a:p>
          <a:p>
            <a:pPr marL="571500" indent="-571500">
              <a:lnSpc>
                <a:spcPct val="100000"/>
              </a:lnSpc>
              <a:spcBef>
                <a:spcPts val="0"/>
              </a:spcBef>
              <a:buFont typeface="Arial" panose="020B0604020202020204" pitchFamily="34" charset="0"/>
              <a:buChar char="•"/>
            </a:pPr>
            <a:r>
              <a:rPr lang="en-US" sz="2000" dirty="0"/>
              <a:t>Uses vender-neutral configuration files (MOF)</a:t>
            </a:r>
          </a:p>
          <a:p>
            <a:pPr marL="571500" indent="-571500">
              <a:lnSpc>
                <a:spcPct val="100000"/>
              </a:lnSpc>
              <a:spcBef>
                <a:spcPts val="0"/>
              </a:spcBef>
              <a:buFont typeface="Arial" panose="020B0604020202020204" pitchFamily="34" charset="0"/>
              <a:buChar char="•"/>
            </a:pPr>
            <a:r>
              <a:rPr lang="en-US" sz="2000" dirty="0"/>
              <a:t>If you already have PowerShell expertise</a:t>
            </a:r>
          </a:p>
          <a:p>
            <a:pPr marL="571500" indent="-571500">
              <a:lnSpc>
                <a:spcPct val="100000"/>
              </a:lnSpc>
              <a:spcBef>
                <a:spcPts val="0"/>
              </a:spcBef>
              <a:buFont typeface="Arial" panose="020B0604020202020204" pitchFamily="34" charset="0"/>
              <a:buChar char="•"/>
            </a:pPr>
            <a:endParaRPr lang="en-US" sz="2000" dirty="0"/>
          </a:p>
          <a:p>
            <a:pPr>
              <a:lnSpc>
                <a:spcPct val="110000"/>
              </a:lnSpc>
              <a:spcBef>
                <a:spcPts val="0"/>
              </a:spcBef>
            </a:pPr>
            <a:r>
              <a:rPr lang="en-US" sz="4400" b="1" dirty="0"/>
              <a:t>Azure Automation</a:t>
            </a:r>
          </a:p>
          <a:p>
            <a:pPr marL="571500" indent="-571500">
              <a:lnSpc>
                <a:spcPct val="100000"/>
              </a:lnSpc>
              <a:spcBef>
                <a:spcPts val="0"/>
              </a:spcBef>
              <a:buFont typeface="Arial" panose="020B0604020202020204" pitchFamily="34" charset="0"/>
              <a:buChar char="•"/>
            </a:pPr>
            <a:r>
              <a:rPr lang="en-US" sz="2100" dirty="0"/>
              <a:t>If you do not already have a Configuration Management Solution, or not deeply embedded</a:t>
            </a:r>
          </a:p>
          <a:p>
            <a:pPr marL="571500" indent="-571500">
              <a:lnSpc>
                <a:spcPct val="100000"/>
              </a:lnSpc>
              <a:spcBef>
                <a:spcPts val="0"/>
              </a:spcBef>
              <a:buFont typeface="Arial" panose="020B0604020202020204" pitchFamily="34" charset="0"/>
              <a:buChar char="•"/>
            </a:pPr>
            <a:r>
              <a:rPr lang="en-US" sz="2100" dirty="0"/>
              <a:t>If you want to significantly expand your configuration management without significant expense</a:t>
            </a:r>
          </a:p>
          <a:p>
            <a:pPr marL="571500" indent="-571500">
              <a:lnSpc>
                <a:spcPct val="100000"/>
              </a:lnSpc>
              <a:spcBef>
                <a:spcPts val="0"/>
              </a:spcBef>
              <a:buFont typeface="Arial" panose="020B0604020202020204" pitchFamily="34" charset="0"/>
              <a:buChar char="•"/>
            </a:pPr>
            <a:r>
              <a:rPr lang="en-US" sz="2100" dirty="0"/>
              <a:t>If you already own OMS</a:t>
            </a:r>
          </a:p>
          <a:p>
            <a:pPr marL="571500" indent="-571500">
              <a:lnSpc>
                <a:spcPct val="100000"/>
              </a:lnSpc>
              <a:spcBef>
                <a:spcPts val="0"/>
              </a:spcBef>
              <a:buFont typeface="Arial" panose="020B0604020202020204" pitchFamily="34" charset="0"/>
              <a:buChar char="•"/>
            </a:pPr>
            <a:r>
              <a:rPr lang="en-US" sz="2100" dirty="0"/>
              <a:t>If you already have PowerShell expertise </a:t>
            </a:r>
          </a:p>
        </p:txBody>
      </p:sp>
    </p:spTree>
    <p:extLst>
      <p:ext uri="{BB962C8B-B14F-4D97-AF65-F5344CB8AC3E}">
        <p14:creationId xmlns:p14="http://schemas.microsoft.com/office/powerpoint/2010/main" val="379892449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23520" y="219618"/>
            <a:ext cx="10515600" cy="905377"/>
          </a:xfrm>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Chef &amp; Puppet</a:t>
            </a:r>
          </a:p>
        </p:txBody>
      </p:sp>
      <p:sp>
        <p:nvSpPr>
          <p:cNvPr id="6" name="Text Placeholder 5"/>
          <p:cNvSpPr>
            <a:spLocks noGrp="1"/>
          </p:cNvSpPr>
          <p:nvPr>
            <p:ph sz="half" idx="1"/>
          </p:nvPr>
        </p:nvSpPr>
        <p:spPr/>
        <p:txBody>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Chef</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Cross-OS systems management, automation, and analytics output</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Ruby and Git are required + agent is on target machine</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Good for development focused teams (code driven approach to configuration)</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Leverage Chef in Azure when already using it.</a:t>
            </a:r>
            <a:endParaRPr lang="en-US" sz="1100" dirty="0">
              <a:solidFill>
                <a:srgbClr val="000000"/>
              </a:solidFill>
              <a:latin typeface="Calibri" panose="020F0502020204030204" pitchFamily="34" charset="0"/>
              <a:cs typeface="Calibri" panose="020F0502020204030204" pitchFamily="34" charset="0"/>
            </a:endParaRPr>
          </a:p>
        </p:txBody>
      </p:sp>
      <p:sp>
        <p:nvSpPr>
          <p:cNvPr id="2" name="Content Placeholder 1">
            <a:extLst>
              <a:ext uri="{FF2B5EF4-FFF2-40B4-BE49-F238E27FC236}">
                <a16:creationId xmlns:a16="http://schemas.microsoft.com/office/drawing/2014/main" id="{A1DFF85C-7A70-4406-AD9A-8327D43C23B0}"/>
              </a:ext>
            </a:extLst>
          </p:cNvPr>
          <p:cNvSpPr>
            <a:spLocks noGrp="1"/>
          </p:cNvSpPr>
          <p:nvPr>
            <p:ph sz="half" idx="2"/>
          </p:nvPr>
        </p:nvSpPr>
        <p:spPr/>
        <p:txBody>
          <a:bodyPr>
            <a:normAutofit/>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Puppet</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Stable and mature so good for managing large, heterogeneous enterprise environments</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Automate systems configuration &amp; enforce consistency</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Large Open Source catalog of modules and runs on nearly every OS (</a:t>
            </a:r>
            <a:r>
              <a:rPr lang="en-US" sz="2000">
                <a:solidFill>
                  <a:srgbClr val="000000"/>
                </a:solidFill>
                <a:latin typeface="Calibri" panose="020F0502020204030204" pitchFamily="34" charset="0"/>
                <a:cs typeface="Calibri" panose="020F0502020204030204" pitchFamily="34" charset="0"/>
              </a:rPr>
              <a:t>cross platform)</a:t>
            </a:r>
            <a:endParaRPr lang="en-US" sz="20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544384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596786"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Fully-managed </a:t>
            </a:r>
            <a:br>
              <a:rPr lang="en-US" sz="2200" kern="0">
                <a:gradFill>
                  <a:gsLst>
                    <a:gs pos="13483">
                      <a:schemeClr val="tx1"/>
                    </a:gs>
                    <a:gs pos="62000">
                      <a:schemeClr val="tx1"/>
                    </a:gs>
                  </a:gsLst>
                  <a:lin ang="5400000" scaled="0"/>
                </a:gradFill>
                <a:latin typeface="Segoe UI Semilight"/>
                <a:cs typeface="Segoe UI"/>
              </a:rPr>
            </a:br>
            <a:r>
              <a:rPr lang="en-US" sz="2200"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4482435"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6" y="5491047"/>
            <a:ext cx="11654187" cy="782168"/>
          </a:xfrm>
          <a:prstGeom prst="rect">
            <a:avLst/>
          </a:prstGeom>
        </p:spPr>
        <p:txBody>
          <a:bodyPr vert="horz" wrap="square" lIns="146277" tIns="91423" rIns="146277" bIns="91423"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300">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5042775"/>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3" y="1815224"/>
            <a:ext cx="1792850" cy="1793104"/>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224"/>
            <a:ext cx="1792850" cy="1793104"/>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224"/>
            <a:ext cx="1792850" cy="1793104"/>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9" name="Rectangle 8">
            <a:extLst>
              <a:ext uri="{FF2B5EF4-FFF2-40B4-BE49-F238E27FC236}">
                <a16:creationId xmlns:a16="http://schemas.microsoft.com/office/drawing/2014/main" id="{974B2910-0090-48BB-AA5E-5C031258E909}"/>
              </a:ext>
            </a:extLst>
          </p:cNvPr>
          <p:cNvSpPr/>
          <p:nvPr/>
        </p:nvSpPr>
        <p:spPr>
          <a:xfrm>
            <a:off x="5256702" y="6299954"/>
            <a:ext cx="6715941" cy="461665"/>
          </a:xfrm>
          <a:prstGeom prst="rect">
            <a:avLst/>
          </a:prstGeom>
        </p:spPr>
        <p:txBody>
          <a:bodyPr wrap="none">
            <a:spAutoFit/>
          </a:bodyPr>
          <a:lstStyle/>
          <a:p>
            <a:r>
              <a:rPr lang="en-US" sz="2400" dirty="0"/>
              <a:t>https://docs.microsoft.com/en-us/azure/event-grid/</a:t>
            </a:r>
          </a:p>
        </p:txBody>
      </p:sp>
    </p:spTree>
    <p:extLst>
      <p:ext uri="{BB962C8B-B14F-4D97-AF65-F5344CB8AC3E}">
        <p14:creationId xmlns:p14="http://schemas.microsoft.com/office/powerpoint/2010/main" val="238686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2"/>
            <a:ext cx="2723282" cy="342335"/>
          </a:xfrm>
          <a:prstGeom prst="rect">
            <a:avLst/>
          </a:prstGeom>
          <a:noFill/>
        </p:spPr>
        <p:txBody>
          <a:bodyPr wrap="none" lIns="179285" tIns="143428" rIns="179285" bIns="143428" rtlCol="0">
            <a:noAutofit/>
          </a:bodyPr>
          <a:lstStyle/>
          <a:p>
            <a:pPr defTabSz="914056">
              <a:lnSpc>
                <a:spcPct val="90000"/>
              </a:lnSpc>
              <a:spcAft>
                <a:spcPts val="588"/>
              </a:spcAft>
              <a:defRPr/>
            </a:pPr>
            <a:r>
              <a:rPr lang="de-DE" sz="1176" dirty="0">
                <a:solidFill>
                  <a:srgbClr val="FFFFFF">
                    <a:lumMod val="50000"/>
                  </a:srgbClr>
                </a:solidFill>
                <a:latin typeface="Segoe UI Light"/>
              </a:rPr>
              <a:t>http://azureplatform.azurewebsites.net/</a:t>
            </a:r>
            <a:endParaRPr lang="en-US" sz="1176" dirty="0">
              <a:solidFill>
                <a:srgbClr val="FFFFFF">
                  <a:lumMod val="50000"/>
                </a:srgbClr>
              </a:solidFill>
              <a:latin typeface="Segoe UI Light"/>
            </a:endParaRPr>
          </a:p>
        </p:txBody>
      </p:sp>
      <p:sp>
        <p:nvSpPr>
          <p:cNvPr id="17" name="TextBox 16"/>
          <p:cNvSpPr txBox="1"/>
          <p:nvPr/>
        </p:nvSpPr>
        <p:spPr>
          <a:xfrm rot="16200000">
            <a:off x="10957333" y="6152857"/>
            <a:ext cx="1755247" cy="343710"/>
          </a:xfrm>
          <a:prstGeom prst="rect">
            <a:avLst/>
          </a:prstGeom>
          <a:noFill/>
        </p:spPr>
        <p:txBody>
          <a:bodyPr wrap="none" lIns="179285" tIns="143428" rIns="179285" bIns="143428" rtlCol="0">
            <a:noAutofit/>
          </a:bodyPr>
          <a:lstStyle/>
          <a:p>
            <a:pPr algn="r" defTabSz="914056">
              <a:lnSpc>
                <a:spcPct val="90000"/>
              </a:lnSpc>
              <a:spcAft>
                <a:spcPts val="588"/>
              </a:spcAft>
              <a:defRPr/>
            </a:pPr>
            <a:r>
              <a:rPr lang="de-DE" sz="1176" dirty="0">
                <a:solidFill>
                  <a:srgbClr val="FFFFFF">
                    <a:lumMod val="50000"/>
                  </a:srgbClr>
                </a:solidFill>
                <a:latin typeface="Segoe UI Light"/>
              </a:rPr>
              <a:t>* Preview Services</a:t>
            </a:r>
            <a:endParaRPr lang="en-US" sz="1176"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962819" y="4385356"/>
            <a:ext cx="3019425" cy="1638300"/>
          </a:xfrm>
          <a:prstGeom prst="rect">
            <a:avLst/>
          </a:prstGeom>
        </p:spPr>
      </p:pic>
      <p:pic>
        <p:nvPicPr>
          <p:cNvPr id="8" name="Picture 7"/>
          <p:cNvPicPr>
            <a:picLocks noChangeAspect="1"/>
          </p:cNvPicPr>
          <p:nvPr/>
        </p:nvPicPr>
        <p:blipFill>
          <a:blip r:embed="rId4"/>
          <a:stretch>
            <a:fillRect/>
          </a:stretch>
        </p:blipFill>
        <p:spPr>
          <a:xfrm>
            <a:off x="971551" y="2230738"/>
            <a:ext cx="2976563" cy="2109788"/>
          </a:xfrm>
          <a:prstGeom prst="rect">
            <a:avLst/>
          </a:prstGeom>
        </p:spPr>
      </p:pic>
      <p:pic>
        <p:nvPicPr>
          <p:cNvPr id="9" name="Picture 8"/>
          <p:cNvPicPr>
            <a:picLocks noChangeAspect="1"/>
          </p:cNvPicPr>
          <p:nvPr/>
        </p:nvPicPr>
        <p:blipFill>
          <a:blip r:embed="rId5"/>
          <a:stretch>
            <a:fillRect/>
          </a:stretch>
        </p:blipFill>
        <p:spPr>
          <a:xfrm>
            <a:off x="984251" y="143137"/>
            <a:ext cx="2957513" cy="2095500"/>
          </a:xfrm>
          <a:prstGeom prst="rect">
            <a:avLst/>
          </a:prstGeom>
        </p:spPr>
      </p:pic>
      <p:pic>
        <p:nvPicPr>
          <p:cNvPr id="23" name="Picture 22"/>
          <p:cNvPicPr>
            <a:picLocks noChangeAspect="1"/>
          </p:cNvPicPr>
          <p:nvPr/>
        </p:nvPicPr>
        <p:blipFill rotWithShape="1">
          <a:blip r:embed="rId6"/>
          <a:srcRect b="7848"/>
          <a:stretch/>
        </p:blipFill>
        <p:spPr>
          <a:xfrm>
            <a:off x="969169" y="6112560"/>
            <a:ext cx="10253663" cy="697815"/>
          </a:xfrm>
          <a:prstGeom prst="rect">
            <a:avLst/>
          </a:prstGeom>
        </p:spPr>
      </p:pic>
      <p:pic>
        <p:nvPicPr>
          <p:cNvPr id="19" name="Picture 18"/>
          <p:cNvPicPr>
            <a:picLocks noChangeAspect="1"/>
          </p:cNvPicPr>
          <p:nvPr/>
        </p:nvPicPr>
        <p:blipFill>
          <a:blip r:embed="rId7"/>
          <a:stretch>
            <a:fillRect/>
          </a:stretch>
        </p:blipFill>
        <p:spPr>
          <a:xfrm>
            <a:off x="8224838" y="106241"/>
            <a:ext cx="2957513" cy="2095500"/>
          </a:xfrm>
          <a:prstGeom prst="rect">
            <a:avLst/>
          </a:prstGeom>
        </p:spPr>
      </p:pic>
      <p:pic>
        <p:nvPicPr>
          <p:cNvPr id="20" name="Picture 19"/>
          <p:cNvPicPr>
            <a:picLocks noChangeAspect="1"/>
          </p:cNvPicPr>
          <p:nvPr/>
        </p:nvPicPr>
        <p:blipFill>
          <a:blip r:embed="rId8"/>
          <a:stretch>
            <a:fillRect/>
          </a:stretch>
        </p:blipFill>
        <p:spPr>
          <a:xfrm>
            <a:off x="8231188" y="2241812"/>
            <a:ext cx="3019425" cy="1662113"/>
          </a:xfrm>
          <a:prstGeom prst="rect">
            <a:avLst/>
          </a:prstGeom>
        </p:spPr>
      </p:pic>
      <p:pic>
        <p:nvPicPr>
          <p:cNvPr id="21" name="Picture 20"/>
          <p:cNvPicPr>
            <a:picLocks noChangeAspect="1"/>
          </p:cNvPicPr>
          <p:nvPr/>
        </p:nvPicPr>
        <p:blipFill>
          <a:blip r:embed="rId9"/>
          <a:stretch>
            <a:fillRect/>
          </a:stretch>
        </p:blipFill>
        <p:spPr>
          <a:xfrm>
            <a:off x="8248450" y="3949254"/>
            <a:ext cx="2943225" cy="2114550"/>
          </a:xfrm>
          <a:prstGeom prst="rect">
            <a:avLst/>
          </a:prstGeom>
        </p:spPr>
      </p:pic>
      <p:pic>
        <p:nvPicPr>
          <p:cNvPr id="14" name="Picture 13"/>
          <p:cNvPicPr>
            <a:picLocks noChangeAspect="1"/>
          </p:cNvPicPr>
          <p:nvPr/>
        </p:nvPicPr>
        <p:blipFill>
          <a:blip r:embed="rId10"/>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a:stretch>
            <a:fillRect/>
          </a:stretch>
        </p:blipFill>
        <p:spPr>
          <a:xfrm>
            <a:off x="4639368" y="2239516"/>
            <a:ext cx="2962275" cy="1690688"/>
          </a:xfrm>
          <a:prstGeom prst="rect">
            <a:avLst/>
          </a:prstGeom>
        </p:spPr>
      </p:pic>
      <p:pic>
        <p:nvPicPr>
          <p:cNvPr id="18" name="Picture 17"/>
          <p:cNvPicPr>
            <a:picLocks noChangeAspect="1"/>
          </p:cNvPicPr>
          <p:nvPr/>
        </p:nvPicPr>
        <p:blipFill>
          <a:blip r:embed="rId12"/>
          <a:stretch>
            <a:fillRect/>
          </a:stretch>
        </p:blipFill>
        <p:spPr>
          <a:xfrm>
            <a:off x="4633018" y="3923854"/>
            <a:ext cx="2981325" cy="2138363"/>
          </a:xfrm>
          <a:prstGeom prst="rect">
            <a:avLst/>
          </a:prstGeom>
        </p:spPr>
      </p:pic>
      <p:sp>
        <p:nvSpPr>
          <p:cNvPr id="2" name="Rectangle 1">
            <a:extLst>
              <a:ext uri="{FF2B5EF4-FFF2-40B4-BE49-F238E27FC236}">
                <a16:creationId xmlns:a16="http://schemas.microsoft.com/office/drawing/2014/main" id="{89A5B917-1FD1-43C0-80CD-8EDC4716DCA1}"/>
              </a:ext>
            </a:extLst>
          </p:cNvPr>
          <p:cNvSpPr/>
          <p:nvPr/>
        </p:nvSpPr>
        <p:spPr>
          <a:xfrm>
            <a:off x="832513" y="6100450"/>
            <a:ext cx="10658902" cy="709783"/>
          </a:xfrm>
          <a:prstGeom prst="rect">
            <a:avLst/>
          </a:prstGeom>
          <a:noFill/>
          <a:ln w="539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331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5374281" y="1366896"/>
            <a:ext cx="3047811" cy="520000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a:extLst>
              <a:ext uri="{28A0092B-C50C-407E-A947-70E740481C1C}">
                <a14:useLocalDpi xmlns:a14="http://schemas.microsoft.com/office/drawing/2010/main" val="0"/>
              </a:ext>
            </a:extLst>
          </a:blip>
          <a:srcRect r="3369"/>
          <a:stretch/>
        </p:blipFill>
        <p:spPr>
          <a:xfrm>
            <a:off x="5374281" y="1366896"/>
            <a:ext cx="3047811" cy="5200001"/>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69240" y="289511"/>
            <a:ext cx="11655840" cy="899665"/>
          </a:xfrm>
        </p:spPr>
        <p:txBody>
          <a:bodyPr/>
          <a:lstStyle/>
          <a:p>
            <a:pPr>
              <a:defRPr/>
            </a:pPr>
            <a:r>
              <a:rPr lang="en-US"/>
              <a:t>Manage all events in one place</a:t>
            </a:r>
          </a:p>
        </p:txBody>
      </p:sp>
      <p:grpSp>
        <p:nvGrpSpPr>
          <p:cNvPr id="16" name="Group 15">
            <a:extLst>
              <a:ext uri="{FF2B5EF4-FFF2-40B4-BE49-F238E27FC236}">
                <a16:creationId xmlns:a16="http://schemas.microsoft.com/office/drawing/2014/main" id="{E3590C2C-1860-4F5E-A436-3DFB980AC3FB}"/>
              </a:ext>
            </a:extLst>
          </p:cNvPr>
          <p:cNvGrpSpPr/>
          <p:nvPr/>
        </p:nvGrpSpPr>
        <p:grpSpPr>
          <a:xfrm>
            <a:off x="8553250" y="2856091"/>
            <a:ext cx="648143" cy="2420690"/>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3449957" y="3167584"/>
            <a:ext cx="2025918" cy="1061829"/>
            <a:chOff x="3584978" y="3230643"/>
            <a:chExt cx="2066542" cy="1082968"/>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0" cy="1082968"/>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Subscribe to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3449957" y="4301368"/>
            <a:ext cx="2025918" cy="674031"/>
            <a:chOff x="3584978" y="4386998"/>
            <a:chExt cx="2066542" cy="687449"/>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0" cy="687449"/>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Route events to any end-points, Azure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3449957" y="5468451"/>
            <a:ext cx="2025918" cy="674031"/>
            <a:chOff x="3584978" y="5577314"/>
            <a:chExt cx="2066542" cy="687449"/>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0" cy="687449"/>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Enable filtering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and efficient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226146" y="1546261"/>
            <a:ext cx="2689274" cy="642768"/>
          </a:xfrm>
          <a:prstGeom prst="rect">
            <a:avLst/>
          </a:prstGeom>
          <a:noFill/>
          <a:ln>
            <a:noFill/>
          </a:ln>
        </p:spPr>
        <p:txBody>
          <a:bodyPr wrap="square" lIns="179277" tIns="143422" rIns="179277" bIns="143422" rtlCol="0">
            <a:spAutoFit/>
          </a:bodyPr>
          <a:lstStyle/>
          <a:p>
            <a:pPr algn="ctr" defTabSz="1218701">
              <a:lnSpc>
                <a:spcPct val="90000"/>
              </a:lnSpc>
              <a:spcAft>
                <a:spcPts val="1200"/>
              </a:spcAft>
              <a:defRPr/>
            </a:pPr>
            <a:r>
              <a:rPr lang="en-US" sz="2500" kern="0">
                <a:gradFill>
                  <a:gsLst>
                    <a:gs pos="1250">
                      <a:srgbClr val="353535"/>
                    </a:gs>
                    <a:gs pos="100000">
                      <a:srgbClr val="353535"/>
                    </a:gs>
                  </a:gsLst>
                  <a:lin ang="5400000" scaled="0"/>
                </a:gradFill>
                <a:latin typeface="Segoe UI Semilight"/>
                <a:cs typeface="Segoe UI"/>
              </a:rPr>
              <a:t>Event publishers</a:t>
            </a:r>
          </a:p>
        </p:txBody>
      </p:sp>
      <p:grpSp>
        <p:nvGrpSpPr>
          <p:cNvPr id="44" name="Group 43">
            <a:extLst>
              <a:ext uri="{FF2B5EF4-FFF2-40B4-BE49-F238E27FC236}">
                <a16:creationId xmlns:a16="http://schemas.microsoft.com/office/drawing/2014/main" id="{0FEFE59A-A912-413A-B282-19A791EE6F48}"/>
              </a:ext>
            </a:extLst>
          </p:cNvPr>
          <p:cNvGrpSpPr/>
          <p:nvPr/>
        </p:nvGrpSpPr>
        <p:grpSpPr>
          <a:xfrm>
            <a:off x="2768890" y="2183674"/>
            <a:ext cx="643398" cy="3765518"/>
            <a:chOff x="4261969" y="2227145"/>
            <a:chExt cx="656299" cy="3840480"/>
          </a:xfrm>
        </p:grpSpPr>
        <p:sp>
          <p:nvSpPr>
            <p:cNvPr id="45"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6"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7" name="Group 46">
            <a:extLst>
              <a:ext uri="{FF2B5EF4-FFF2-40B4-BE49-F238E27FC236}">
                <a16:creationId xmlns:a16="http://schemas.microsoft.com/office/drawing/2014/main" id="{D932B88A-9652-4DC4-82A3-6C9565AC5CCC}"/>
              </a:ext>
            </a:extLst>
          </p:cNvPr>
          <p:cNvGrpSpPr/>
          <p:nvPr/>
        </p:nvGrpSpPr>
        <p:grpSpPr>
          <a:xfrm>
            <a:off x="226146" y="2282307"/>
            <a:ext cx="2689274" cy="3568253"/>
            <a:chOff x="1646290" y="2327742"/>
            <a:chExt cx="2743200" cy="3639288"/>
          </a:xfrm>
        </p:grpSpPr>
        <p:sp>
          <p:nvSpPr>
            <p:cNvPr id="48" name="Rectangle 47">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65B14C9-3992-4098-89C2-40174474D10C}"/>
              </a:ext>
            </a:extLst>
          </p:cNvPr>
          <p:cNvGrpSpPr/>
          <p:nvPr/>
        </p:nvGrpSpPr>
        <p:grpSpPr>
          <a:xfrm>
            <a:off x="226143" y="2521165"/>
            <a:ext cx="2420350" cy="3090541"/>
            <a:chOff x="1646287" y="2571354"/>
            <a:chExt cx="2468883" cy="3152066"/>
          </a:xfrm>
        </p:grpSpPr>
        <p:sp>
          <p:nvSpPr>
            <p:cNvPr id="63" name="TextBox 62"/>
            <p:cNvSpPr txBox="1"/>
            <p:nvPr/>
          </p:nvSpPr>
          <p:spPr>
            <a:xfrm>
              <a:off x="1646289" y="3302873"/>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Resource Groups</a:t>
              </a:r>
            </a:p>
          </p:txBody>
        </p:sp>
        <p:sp>
          <p:nvSpPr>
            <p:cNvPr id="64" name="TextBox 63"/>
            <p:cNvSpPr txBox="1"/>
            <p:nvPr/>
          </p:nvSpPr>
          <p:spPr>
            <a:xfrm>
              <a:off x="1646290" y="4765898"/>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Event Hubs</a:t>
              </a:r>
            </a:p>
          </p:txBody>
        </p:sp>
        <p:sp>
          <p:nvSpPr>
            <p:cNvPr id="67" name="TextBox 66"/>
            <p:cNvSpPr txBox="1"/>
            <p:nvPr/>
          </p:nvSpPr>
          <p:spPr>
            <a:xfrm>
              <a:off x="1646290" y="4034386"/>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Subscriptions</a:t>
              </a:r>
            </a:p>
          </p:txBody>
        </p:sp>
        <p:sp>
          <p:nvSpPr>
            <p:cNvPr id="71" name="TextBox 70"/>
            <p:cNvSpPr txBox="1"/>
            <p:nvPr/>
          </p:nvSpPr>
          <p:spPr>
            <a:xfrm>
              <a:off x="1646287" y="549741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Custom Events</a:t>
              </a:r>
            </a:p>
          </p:txBody>
        </p:sp>
        <p:sp>
          <p:nvSpPr>
            <p:cNvPr id="74" name="TextBox 73"/>
            <p:cNvSpPr txBox="1"/>
            <p:nvPr/>
          </p:nvSpPr>
          <p:spPr>
            <a:xfrm>
              <a:off x="1646290" y="2571354"/>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Blob Storage</a:t>
              </a:r>
            </a:p>
          </p:txBody>
        </p:sp>
      </p:grpSp>
      <p:grpSp>
        <p:nvGrpSpPr>
          <p:cNvPr id="75" name="Group 74">
            <a:extLst>
              <a:ext uri="{FF2B5EF4-FFF2-40B4-BE49-F238E27FC236}">
                <a16:creationId xmlns:a16="http://schemas.microsoft.com/office/drawing/2014/main" id="{393536B3-83E9-4175-A7C3-A24CC551DC03}"/>
              </a:ext>
            </a:extLst>
          </p:cNvPr>
          <p:cNvGrpSpPr/>
          <p:nvPr/>
        </p:nvGrpSpPr>
        <p:grpSpPr>
          <a:xfrm>
            <a:off x="389048" y="2476053"/>
            <a:ext cx="311775" cy="3167399"/>
            <a:chOff x="1812459" y="2525345"/>
            <a:chExt cx="318027" cy="3230454"/>
          </a:xfrm>
        </p:grpSpPr>
        <p:pic>
          <p:nvPicPr>
            <p:cNvPr id="76" name="Picture 75"/>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79" name="Picture 78"/>
            <p:cNvPicPr>
              <a:picLocks noChangeAspect="1"/>
            </p:cNvPicPr>
            <p:nvPr/>
          </p:nvPicPr>
          <p:blipFill>
            <a:blip r:embed="rId5"/>
            <a:stretch>
              <a:fillRect/>
            </a:stretch>
          </p:blipFill>
          <p:spPr>
            <a:xfrm>
              <a:off x="1812459" y="3256865"/>
              <a:ext cx="318027" cy="318027"/>
            </a:xfrm>
            <a:prstGeom prst="rect">
              <a:avLst/>
            </a:prstGeom>
            <a:ln>
              <a:noFill/>
            </a:ln>
          </p:spPr>
        </p:pic>
        <p:pic>
          <p:nvPicPr>
            <p:cNvPr id="80" name="Picture 79"/>
            <p:cNvPicPr>
              <a:picLocks noChangeAspect="1"/>
            </p:cNvPicPr>
            <p:nvPr/>
          </p:nvPicPr>
          <p:blipFill>
            <a:blip r:embed="rId6"/>
            <a:stretch>
              <a:fillRect/>
            </a:stretch>
          </p:blipFill>
          <p:spPr>
            <a:xfrm>
              <a:off x="1819273" y="3995191"/>
              <a:ext cx="304398" cy="304398"/>
            </a:xfrm>
            <a:prstGeom prst="rect">
              <a:avLst/>
            </a:prstGeom>
            <a:ln>
              <a:noFill/>
            </a:ln>
          </p:spPr>
        </p:pic>
        <p:pic>
          <p:nvPicPr>
            <p:cNvPr id="81" name="Picture 80"/>
            <p:cNvPicPr>
              <a:picLocks noChangeAspect="1"/>
            </p:cNvPicPr>
            <p:nvPr/>
          </p:nvPicPr>
          <p:blipFill>
            <a:blip r:embed="rId7"/>
            <a:stretch>
              <a:fillRect/>
            </a:stretch>
          </p:blipFill>
          <p:spPr>
            <a:xfrm>
              <a:off x="1826087" y="5465029"/>
              <a:ext cx="290770" cy="290770"/>
            </a:xfrm>
            <a:prstGeom prst="rect">
              <a:avLst/>
            </a:prstGeom>
            <a:ln>
              <a:noFill/>
            </a:ln>
          </p:spPr>
        </p:pic>
        <p:pic>
          <p:nvPicPr>
            <p:cNvPr id="82" name="Picture 81"/>
            <p:cNvPicPr>
              <a:picLocks noChangeAspect="1"/>
            </p:cNvPicPr>
            <p:nvPr/>
          </p:nvPicPr>
          <p:blipFill>
            <a:blip r:embed="rId8"/>
            <a:stretch>
              <a:fillRect/>
            </a:stretch>
          </p:blipFill>
          <p:spPr>
            <a:xfrm>
              <a:off x="1812459" y="2525345"/>
              <a:ext cx="318027" cy="318027"/>
            </a:xfrm>
            <a:prstGeom prst="rect">
              <a:avLst/>
            </a:prstGeom>
            <a:ln>
              <a:noFill/>
            </a:ln>
          </p:spPr>
        </p:pic>
      </p:grpSp>
      <p:sp>
        <p:nvSpPr>
          <p:cNvPr id="83" name="TextBox 82"/>
          <p:cNvSpPr txBox="1"/>
          <p:nvPr/>
        </p:nvSpPr>
        <p:spPr>
          <a:xfrm>
            <a:off x="9414029" y="1808056"/>
            <a:ext cx="2414439" cy="642768"/>
          </a:xfrm>
          <a:prstGeom prst="rect">
            <a:avLst/>
          </a:prstGeom>
          <a:noFill/>
          <a:ln>
            <a:noFill/>
          </a:ln>
        </p:spPr>
        <p:txBody>
          <a:bodyPr wrap="none" lIns="179277" tIns="143422" rIns="179277" bIns="143422" rtlCol="0">
            <a:spAutoFit/>
          </a:bodyPr>
          <a:lstStyle/>
          <a:p>
            <a:pPr algn="ctr" defTabSz="1218701">
              <a:lnSpc>
                <a:spcPct val="90000"/>
              </a:lnSpc>
              <a:spcAft>
                <a:spcPts val="1200"/>
              </a:spcAft>
              <a:defRPr/>
            </a:pPr>
            <a:r>
              <a:rPr lang="en-US" sz="2500" kern="0">
                <a:gradFill>
                  <a:gsLst>
                    <a:gs pos="1250">
                      <a:srgbClr val="353535"/>
                    </a:gs>
                    <a:gs pos="100000">
                      <a:srgbClr val="353535"/>
                    </a:gs>
                  </a:gsLst>
                  <a:lin ang="5400000" scaled="0"/>
                </a:gradFill>
                <a:latin typeface="Segoe UI Semilight"/>
                <a:cs typeface="Segoe UI"/>
              </a:rPr>
              <a:t>Event handlers</a:t>
            </a:r>
          </a:p>
        </p:txBody>
      </p:sp>
      <p:grpSp>
        <p:nvGrpSpPr>
          <p:cNvPr id="84" name="Group 83">
            <a:extLst>
              <a:ext uri="{FF2B5EF4-FFF2-40B4-BE49-F238E27FC236}">
                <a16:creationId xmlns:a16="http://schemas.microsoft.com/office/drawing/2014/main" id="{85352EA2-E345-47A8-B979-D2F2D70F5AF4}"/>
              </a:ext>
            </a:extLst>
          </p:cNvPr>
          <p:cNvGrpSpPr/>
          <p:nvPr/>
        </p:nvGrpSpPr>
        <p:grpSpPr>
          <a:xfrm>
            <a:off x="9276612" y="2544102"/>
            <a:ext cx="2689274" cy="2851020"/>
            <a:chOff x="8047017" y="2693498"/>
            <a:chExt cx="2743200" cy="2907776"/>
          </a:xfrm>
        </p:grpSpPr>
        <p:sp>
          <p:nvSpPr>
            <p:cNvPr id="85" name="Rectangle 84">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E8AD474A-D44D-4068-9AC0-E075C4A15FB1}"/>
              </a:ext>
            </a:extLst>
          </p:cNvPr>
          <p:cNvGrpSpPr/>
          <p:nvPr/>
        </p:nvGrpSpPr>
        <p:grpSpPr>
          <a:xfrm>
            <a:off x="9276612" y="2782959"/>
            <a:ext cx="2420347" cy="2373308"/>
            <a:chOff x="8047017" y="2937110"/>
            <a:chExt cx="2468880" cy="2420554"/>
          </a:xfrm>
        </p:grpSpPr>
        <p:sp>
          <p:nvSpPr>
            <p:cNvPr id="90" name="TextBox 89">
              <a:extLst>
                <a:ext uri="{FF2B5EF4-FFF2-40B4-BE49-F238E27FC236}">
                  <a16:creationId xmlns:a16="http://schemas.microsoft.com/office/drawing/2014/main" id="{FB218A8C-0032-4D10-9AA8-9B7816410325}"/>
                </a:ext>
              </a:extLst>
            </p:cNvPr>
            <p:cNvSpPr txBox="1"/>
            <p:nvPr/>
          </p:nvSpPr>
          <p:spPr>
            <a:xfrm>
              <a:off x="8047017" y="293711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Functions</a:t>
              </a:r>
            </a:p>
          </p:txBody>
        </p:sp>
        <p:sp>
          <p:nvSpPr>
            <p:cNvPr id="91" name="TextBox 90">
              <a:extLst>
                <a:ext uri="{FF2B5EF4-FFF2-40B4-BE49-F238E27FC236}">
                  <a16:creationId xmlns:a16="http://schemas.microsoft.com/office/drawing/2014/main" id="{ACF3C21B-22D1-474D-B696-373FC1C5250A}"/>
                </a:ext>
              </a:extLst>
            </p:cNvPr>
            <p:cNvSpPr txBox="1"/>
            <p:nvPr/>
          </p:nvSpPr>
          <p:spPr>
            <a:xfrm>
              <a:off x="8047017" y="4400141"/>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Automation</a:t>
              </a:r>
            </a:p>
          </p:txBody>
        </p:sp>
        <p:sp>
          <p:nvSpPr>
            <p:cNvPr id="92" name="TextBox 91">
              <a:extLst>
                <a:ext uri="{FF2B5EF4-FFF2-40B4-BE49-F238E27FC236}">
                  <a16:creationId xmlns:a16="http://schemas.microsoft.com/office/drawing/2014/main" id="{5132851C-5C6B-487F-B36C-5FABED0EBCF8}"/>
                </a:ext>
              </a:extLst>
            </p:cNvPr>
            <p:cNvSpPr txBox="1"/>
            <p:nvPr/>
          </p:nvSpPr>
          <p:spPr>
            <a:xfrm>
              <a:off x="8047017" y="366863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Logic Apps</a:t>
              </a:r>
            </a:p>
          </p:txBody>
        </p:sp>
        <p:sp>
          <p:nvSpPr>
            <p:cNvPr id="93" name="TextBox 92">
              <a:extLst>
                <a:ext uri="{FF2B5EF4-FFF2-40B4-BE49-F238E27FC236}">
                  <a16:creationId xmlns:a16="http://schemas.microsoft.com/office/drawing/2014/main" id="{E6ECB19F-78B2-4F77-83D6-D1CA12618F6D}"/>
                </a:ext>
              </a:extLst>
            </p:cNvPr>
            <p:cNvSpPr txBox="1"/>
            <p:nvPr/>
          </p:nvSpPr>
          <p:spPr>
            <a:xfrm>
              <a:off x="8047017" y="5131654"/>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err="1">
                  <a:gradFill>
                    <a:gsLst>
                      <a:gs pos="1250">
                        <a:srgbClr val="353535"/>
                      </a:gs>
                      <a:gs pos="100000">
                        <a:srgbClr val="353535"/>
                      </a:gs>
                    </a:gsLst>
                    <a:lin ang="5400000" scaled="0"/>
                  </a:gradFill>
                  <a:latin typeface="Segoe UI"/>
                </a:rPr>
                <a:t>WebHooks</a:t>
              </a:r>
              <a:endParaRPr lang="en-US" sz="1600" kern="0">
                <a:gradFill>
                  <a:gsLst>
                    <a:gs pos="1250">
                      <a:srgbClr val="353535"/>
                    </a:gs>
                    <a:gs pos="100000">
                      <a:srgbClr val="353535"/>
                    </a:gs>
                  </a:gsLst>
                  <a:lin ang="5400000" scaled="0"/>
                </a:gradFill>
                <a:latin typeface="Segoe UI"/>
              </a:endParaRPr>
            </a:p>
          </p:txBody>
        </p:sp>
      </p:grpSp>
      <p:grpSp>
        <p:nvGrpSpPr>
          <p:cNvPr id="94" name="Group 93">
            <a:extLst>
              <a:ext uri="{FF2B5EF4-FFF2-40B4-BE49-F238E27FC236}">
                <a16:creationId xmlns:a16="http://schemas.microsoft.com/office/drawing/2014/main" id="{B45EC93F-AE7A-4524-BFD8-A11B62F34E5B}"/>
              </a:ext>
            </a:extLst>
          </p:cNvPr>
          <p:cNvGrpSpPr/>
          <p:nvPr/>
        </p:nvGrpSpPr>
        <p:grpSpPr>
          <a:xfrm>
            <a:off x="9447775" y="2737621"/>
            <a:ext cx="312230" cy="2463983"/>
            <a:chOff x="8221612" y="2890869"/>
            <a:chExt cx="318491" cy="2513035"/>
          </a:xfrm>
        </p:grpSpPr>
        <p:pic>
          <p:nvPicPr>
            <p:cNvPr id="95" name="Picture 94"/>
            <p:cNvPicPr>
              <a:picLocks noChangeAspect="1"/>
            </p:cNvPicPr>
            <p:nvPr/>
          </p:nvPicPr>
          <p:blipFill>
            <a:blip r:embed="rId9"/>
            <a:stretch>
              <a:fillRect/>
            </a:stretch>
          </p:blipFill>
          <p:spPr>
            <a:xfrm>
              <a:off x="8221612" y="2890869"/>
              <a:ext cx="318491" cy="318491"/>
            </a:xfrm>
            <a:prstGeom prst="rect">
              <a:avLst/>
            </a:prstGeom>
            <a:ln>
              <a:noFill/>
            </a:ln>
          </p:spPr>
        </p:pic>
        <p:pic>
          <p:nvPicPr>
            <p:cNvPr id="96" name="Picture 95"/>
            <p:cNvPicPr>
              <a:picLocks noChangeAspect="1"/>
            </p:cNvPicPr>
            <p:nvPr/>
          </p:nvPicPr>
          <p:blipFill>
            <a:blip r:embed="rId10"/>
            <a:stretch>
              <a:fillRect/>
            </a:stretch>
          </p:blipFill>
          <p:spPr>
            <a:xfrm>
              <a:off x="8221612" y="4353901"/>
              <a:ext cx="318491" cy="318491"/>
            </a:xfrm>
            <a:prstGeom prst="rect">
              <a:avLst/>
            </a:prstGeom>
            <a:ln>
              <a:noFill/>
            </a:ln>
          </p:spPr>
        </p:pic>
        <p:pic>
          <p:nvPicPr>
            <p:cNvPr id="97" name="Picture 96"/>
            <p:cNvPicPr>
              <a:picLocks noChangeAspect="1"/>
            </p:cNvPicPr>
            <p:nvPr/>
          </p:nvPicPr>
          <p:blipFill>
            <a:blip r:embed="rId11"/>
            <a:stretch>
              <a:fillRect/>
            </a:stretch>
          </p:blipFill>
          <p:spPr>
            <a:xfrm>
              <a:off x="8221612" y="5085413"/>
              <a:ext cx="318491" cy="318491"/>
            </a:xfrm>
            <a:prstGeom prst="rect">
              <a:avLst/>
            </a:prstGeom>
            <a:ln>
              <a:noFill/>
            </a:ln>
          </p:spPr>
        </p:pic>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2464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63" presetClass="path" presetSubtype="0" decel="100000" fill="hold" grpId="1" nodeType="withEffect">
                                  <p:stCondLst>
                                    <p:cond delay="0"/>
                                  </p:stCondLst>
                                  <p:childTnLst>
                                    <p:animMotion origin="layout" path="M -9.9566E-8 4.1035E-6 L -0.02578 4.1035E-6 " pathEditMode="relative" rAng="0" ptsTypes="AA">
                                      <p:cBhvr>
                                        <p:cTn id="27" dur="500" spd="-100000" fill="hold"/>
                                        <p:tgtEl>
                                          <p:spTgt spid="43"/>
                                        </p:tgtEl>
                                        <p:attrNameLst>
                                          <p:attrName>ppt_x</p:attrName>
                                          <p:attrName>ppt_y</p:attrName>
                                        </p:attrNameLst>
                                      </p:cBhvr>
                                      <p:rCtr x="-1289" y="0"/>
                                    </p:animMotion>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63" presetClass="path" presetSubtype="0" decel="100000" fill="hold" nodeType="withEffect">
                                  <p:stCondLst>
                                    <p:cond delay="0"/>
                                  </p:stCondLst>
                                  <p:childTnLst>
                                    <p:animMotion origin="layout" path="M -9.9566E-8 4.1035E-6 L -0.02578 4.1035E-6 " pathEditMode="relative" rAng="0" ptsTypes="AA">
                                      <p:cBhvr>
                                        <p:cTn id="32" dur="500" spd="-100000" fill="hold"/>
                                        <p:tgtEl>
                                          <p:spTgt spid="47"/>
                                        </p:tgtEl>
                                        <p:attrNameLst>
                                          <p:attrName>ppt_x</p:attrName>
                                          <p:attrName>ppt_y</p:attrName>
                                        </p:attrNameLst>
                                      </p:cBhvr>
                                      <p:rCtr x="-1289" y="0"/>
                                    </p:animMotion>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63" presetClass="path" presetSubtype="0" decel="100000" fill="hold" nodeType="withEffect">
                                  <p:stCondLst>
                                    <p:cond delay="0"/>
                                  </p:stCondLst>
                                  <p:childTnLst>
                                    <p:animMotion origin="layout" path="M -9.9566E-8 4.1035E-6 L -0.02578 4.1035E-6 " pathEditMode="relative" rAng="0" ptsTypes="AA">
                                      <p:cBhvr>
                                        <p:cTn id="37" dur="500" spd="-100000" fill="hold"/>
                                        <p:tgtEl>
                                          <p:spTgt spid="75"/>
                                        </p:tgtEl>
                                        <p:attrNameLst>
                                          <p:attrName>ppt_x</p:attrName>
                                          <p:attrName>ppt_y</p:attrName>
                                        </p:attrNameLst>
                                      </p:cBhvr>
                                      <p:rCtr x="-1289" y="0"/>
                                    </p:animMotion>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63" presetClass="path" presetSubtype="0" decel="100000" fill="hold" nodeType="withEffect">
                                  <p:stCondLst>
                                    <p:cond delay="0"/>
                                  </p:stCondLst>
                                  <p:childTnLst>
                                    <p:animMotion origin="layout" path="M -9.9566E-8 4.1035E-6 L -0.02578 4.1035E-6 " pathEditMode="relative" rAng="0" ptsTypes="AA">
                                      <p:cBhvr>
                                        <p:cTn id="42" dur="500" spd="-100000" fill="hold"/>
                                        <p:tgtEl>
                                          <p:spTgt spid="61"/>
                                        </p:tgtEl>
                                        <p:attrNameLst>
                                          <p:attrName>ppt_x</p:attrName>
                                          <p:attrName>ppt_y</p:attrName>
                                        </p:attrNameLst>
                                      </p:cBhvr>
                                      <p:rCtr x="-1289" y="0"/>
                                    </p:animMotion>
                                  </p:childTnLst>
                                </p:cTn>
                              </p:par>
                              <p:par>
                                <p:cTn id="43" presetID="10" presetClass="entr" presetSubtype="0" fill="hold" nodeType="withEffect">
                                  <p:stCondLst>
                                    <p:cond delay="1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63" presetClass="path" presetSubtype="0" decel="100000" fill="hold" nodeType="withEffect">
                                  <p:stCondLst>
                                    <p:cond delay="100"/>
                                  </p:stCondLst>
                                  <p:childTnLst>
                                    <p:animMotion origin="layout" path="M -9.9566E-8 4.1035E-6 L -0.02578 4.1035E-6 " pathEditMode="relative" rAng="0" ptsTypes="AA">
                                      <p:cBhvr>
                                        <p:cTn id="47" dur="500" spd="-100000" fill="hold"/>
                                        <p:tgtEl>
                                          <p:spTgt spid="44"/>
                                        </p:tgtEl>
                                        <p:attrNameLst>
                                          <p:attrName>ppt_x</p:attrName>
                                          <p:attrName>ppt_y</p:attrName>
                                        </p:attrNameLst>
                                      </p:cBhvr>
                                      <p:rCtr x="-1289" y="0"/>
                                    </p:animMotion>
                                  </p:childTnLst>
                                </p:cTn>
                              </p:par>
                              <p:par>
                                <p:cTn id="48" presetID="10" presetClass="entr" presetSubtype="0" fill="hold" grpId="0" nodeType="withEffect">
                                  <p:stCondLst>
                                    <p:cond delay="40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par>
                                <p:cTn id="51" presetID="63" presetClass="path" presetSubtype="0" decel="100000" fill="hold" grpId="1" nodeType="withEffect">
                                  <p:stCondLst>
                                    <p:cond delay="400"/>
                                  </p:stCondLst>
                                  <p:childTnLst>
                                    <p:animMotion origin="layout" path="M -9.9566E-8 4.1035E-6 L -0.02578 4.1035E-6 " pathEditMode="relative" rAng="0" ptsTypes="AA">
                                      <p:cBhvr>
                                        <p:cTn id="52" dur="500" spd="-100000" fill="hold"/>
                                        <p:tgtEl>
                                          <p:spTgt spid="83"/>
                                        </p:tgtEl>
                                        <p:attrNameLst>
                                          <p:attrName>ppt_x</p:attrName>
                                          <p:attrName>ppt_y</p:attrName>
                                        </p:attrNameLst>
                                      </p:cBhvr>
                                      <p:rCtr x="-1289" y="0"/>
                                    </p:animMotion>
                                  </p:childTnLst>
                                </p:cTn>
                              </p:par>
                              <p:par>
                                <p:cTn id="53" presetID="10" presetClass="entr" presetSubtype="0" fill="hold" nodeType="withEffect">
                                  <p:stCondLst>
                                    <p:cond delay="4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63" presetClass="path" presetSubtype="0" decel="100000" fill="hold" nodeType="withEffect">
                                  <p:stCondLst>
                                    <p:cond delay="400"/>
                                  </p:stCondLst>
                                  <p:childTnLst>
                                    <p:animMotion origin="layout" path="M -9.9566E-8 4.1035E-6 L -0.02578 4.1035E-6 " pathEditMode="relative" rAng="0" ptsTypes="AA">
                                      <p:cBhvr>
                                        <p:cTn id="57" dur="500" spd="-100000" fill="hold"/>
                                        <p:tgtEl>
                                          <p:spTgt spid="84"/>
                                        </p:tgtEl>
                                        <p:attrNameLst>
                                          <p:attrName>ppt_x</p:attrName>
                                          <p:attrName>ppt_y</p:attrName>
                                        </p:attrNameLst>
                                      </p:cBhvr>
                                      <p:rCtr x="-1289" y="0"/>
                                    </p:animMotion>
                                  </p:childTnLst>
                                </p:cTn>
                              </p:par>
                              <p:par>
                                <p:cTn id="58" presetID="10" presetClass="entr" presetSubtype="0" fill="hold" nodeType="withEffect">
                                  <p:stCondLst>
                                    <p:cond delay="40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63" presetClass="path" presetSubtype="0" decel="100000" fill="hold" nodeType="withEffect">
                                  <p:stCondLst>
                                    <p:cond delay="400"/>
                                  </p:stCondLst>
                                  <p:childTnLst>
                                    <p:animMotion origin="layout" path="M -9.9566E-8 4.1035E-6 L -0.02578 4.1035E-6 " pathEditMode="relative" rAng="0" ptsTypes="AA">
                                      <p:cBhvr>
                                        <p:cTn id="62" dur="500" spd="-100000" fill="hold"/>
                                        <p:tgtEl>
                                          <p:spTgt spid="94"/>
                                        </p:tgtEl>
                                        <p:attrNameLst>
                                          <p:attrName>ppt_x</p:attrName>
                                          <p:attrName>ppt_y</p:attrName>
                                        </p:attrNameLst>
                                      </p:cBhvr>
                                      <p:rCtr x="-1289" y="0"/>
                                    </p:animMotion>
                                  </p:childTnLst>
                                </p:cTn>
                              </p:par>
                              <p:par>
                                <p:cTn id="63" presetID="10" presetClass="entr" presetSubtype="0" fill="hold" nodeType="withEffect">
                                  <p:stCondLst>
                                    <p:cond delay="40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63" presetClass="path" presetSubtype="0" decel="100000" fill="hold" nodeType="withEffect">
                                  <p:stCondLst>
                                    <p:cond delay="400"/>
                                  </p:stCondLst>
                                  <p:childTnLst>
                                    <p:animMotion origin="layout" path="M -9.9566E-8 4.1035E-6 L -0.02578 4.1035E-6 " pathEditMode="relative" rAng="0" ptsTypes="AA">
                                      <p:cBhvr>
                                        <p:cTn id="67" dur="500" spd="-100000" fill="hold"/>
                                        <p:tgtEl>
                                          <p:spTgt spid="89"/>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83" grpId="0"/>
      <p:bldP spid="8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269240" y="289511"/>
            <a:ext cx="11655840" cy="899665"/>
          </a:xfrm>
        </p:spPr>
        <p:txBody>
          <a:bodyPr/>
          <a:lstStyle/>
          <a:p>
            <a:pPr>
              <a:defRPr/>
            </a:pPr>
            <a:r>
              <a:rPr lang="en-US"/>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69302" y="1546261"/>
            <a:ext cx="3836698"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155240" y="1546261"/>
            <a:ext cx="3836698"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041178" y="1546261"/>
            <a:ext cx="3881519"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69302" y="2263495"/>
            <a:ext cx="3836699" cy="4303438"/>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TextBox 124"/>
              <p:cNvSpPr txBox="1"/>
              <p:nvPr/>
            </p:nvSpPr>
            <p:spPr>
              <a:xfrm>
                <a:off x="274701" y="2308555"/>
                <a:ext cx="3913632" cy="1318395"/>
              </a:xfrm>
              <a:prstGeom prst="rect">
                <a:avLst/>
              </a:prstGeom>
              <a:noFill/>
            </p:spPr>
            <p:txBody>
              <a:bodyPr wrap="square" lIns="182880" tIns="146304" rIns="182880" bIns="146304" rtlCol="0">
                <a:spAutoFit/>
              </a:bodyPr>
              <a:lstStyle/>
              <a:p>
                <a:pPr lvl="0">
                  <a:lnSpc>
                    <a:spcPct val="90000"/>
                  </a:lnSpc>
                </a:pPr>
                <a:r>
                  <a:rPr lang="en-US" dirty="0">
                    <a:gradFill>
                      <a:gsLst>
                        <a:gs pos="3371">
                          <a:schemeClr val="tx1"/>
                        </a:gs>
                        <a:gs pos="12360">
                          <a:schemeClr val="tx1"/>
                        </a:gs>
                      </a:gsLst>
                      <a:lin ang="5400000" scaled="0"/>
                    </a:gradFill>
                    <a:cs typeface="Segoe UI" panose="020B0502040204020203" pitchFamily="34" charset="0"/>
                  </a:rPr>
                  <a:t>Instantly trigger a serverless function to run analysis when a new file is added to a blob storage container.</a:t>
                </a:r>
              </a:p>
              <a:p>
                <a:pPr lvl="0">
                  <a:lnSpc>
                    <a:spcPct val="90000"/>
                  </a:lnSpc>
                </a:pPr>
                <a:endParaRPr lang="en-US" dirty="0">
                  <a:gradFill>
                    <a:gsLst>
                      <a:gs pos="3371">
                        <a:schemeClr val="tx1"/>
                      </a:gs>
                      <a:gs pos="12360">
                        <a:schemeClr val="tx1"/>
                      </a:gs>
                    </a:gsLst>
                    <a:lin ang="5400000" scaled="0"/>
                  </a:gradFill>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4105999" y="2263495"/>
            <a:ext cx="3885939" cy="4303438"/>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TextBox 121"/>
              <p:cNvSpPr txBox="1"/>
              <p:nvPr/>
            </p:nvSpPr>
            <p:spPr>
              <a:xfrm>
                <a:off x="4188333" y="2308555"/>
                <a:ext cx="3913632" cy="1318395"/>
              </a:xfrm>
              <a:prstGeom prst="rect">
                <a:avLst/>
              </a:prstGeom>
              <a:noFill/>
            </p:spPr>
            <p:txBody>
              <a:bodyPr wrap="square" lIns="182880" tIns="146304" rIns="182880" bIns="146304"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8041178" y="2263495"/>
            <a:ext cx="3881519" cy="4303438"/>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TextBox 130"/>
              <p:cNvSpPr txBox="1"/>
              <p:nvPr/>
            </p:nvSpPr>
            <p:spPr>
              <a:xfrm>
                <a:off x="8202420" y="2308555"/>
                <a:ext cx="3913632" cy="1318395"/>
              </a:xfrm>
              <a:prstGeom prst="rect">
                <a:avLst/>
              </a:prstGeom>
              <a:noFill/>
            </p:spPr>
            <p:txBody>
              <a:bodyPr wrap="square" lIns="182880" tIns="146304" rIns="182880" bIns="146304"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72434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6469937" cy="4422488"/>
          </a:xfrm>
          <a:prstGeom prst="rect">
            <a:avLst/>
          </a:prstGeom>
        </p:spPr>
      </p:pic>
      <p:sp>
        <p:nvSpPr>
          <p:cNvPr id="2" name="Title 1"/>
          <p:cNvSpPr>
            <a:spLocks noGrp="1"/>
          </p:cNvSpPr>
          <p:nvPr>
            <p:ph type="title"/>
          </p:nvPr>
        </p:nvSpPr>
        <p:spPr/>
        <p:txBody>
          <a:bodyPr/>
          <a:lstStyle/>
          <a:p>
            <a:r>
              <a:rPr lang="en-US" dirty="0"/>
              <a:t>Azure Logic Apps</a:t>
            </a:r>
          </a:p>
        </p:txBody>
      </p:sp>
      <p:sp>
        <p:nvSpPr>
          <p:cNvPr id="5" name="Rectangle 4">
            <a:extLst>
              <a:ext uri="{FF2B5EF4-FFF2-40B4-BE49-F238E27FC236}">
                <a16:creationId xmlns:a16="http://schemas.microsoft.com/office/drawing/2014/main" id="{39F94144-08FA-41CA-B77D-588ED5B32D74}"/>
              </a:ext>
            </a:extLst>
          </p:cNvPr>
          <p:cNvSpPr/>
          <p:nvPr/>
        </p:nvSpPr>
        <p:spPr>
          <a:xfrm>
            <a:off x="2321934" y="6059176"/>
            <a:ext cx="6096000" cy="646331"/>
          </a:xfrm>
          <a:prstGeom prst="rect">
            <a:avLst/>
          </a:prstGeom>
        </p:spPr>
        <p:txBody>
          <a:bodyPr>
            <a:spAutoFit/>
          </a:bodyPr>
          <a:lstStyle/>
          <a:p>
            <a:r>
              <a:rPr lang="en-US" dirty="0">
                <a:hlinkClick r:id="rId4"/>
              </a:rPr>
              <a:t>https://docs.microsoft.com/en-us/azure/logic-apps/logic-apps-what-are-logic-apps</a:t>
            </a:r>
            <a:endParaRPr lang="en-US" dirty="0"/>
          </a:p>
        </p:txBody>
      </p:sp>
    </p:spTree>
    <p:extLst>
      <p:ext uri="{BB962C8B-B14F-4D97-AF65-F5344CB8AC3E}">
        <p14:creationId xmlns:p14="http://schemas.microsoft.com/office/powerpoint/2010/main" val="133737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815" y="1366754"/>
            <a:ext cx="3651719" cy="4480400"/>
          </a:xfrm>
          <a:prstGeom prst="rect">
            <a:avLst/>
          </a:prstGeom>
        </p:spPr>
      </p:pic>
      <p:sp>
        <p:nvSpPr>
          <p:cNvPr id="3" name="Title 2"/>
          <p:cNvSpPr>
            <a:spLocks noGrp="1"/>
          </p:cNvSpPr>
          <p:nvPr>
            <p:ph type="title"/>
          </p:nvPr>
        </p:nvSpPr>
        <p:spPr/>
        <p:txBody>
          <a:bodyPr/>
          <a:lstStyle/>
          <a:p>
            <a:r>
              <a:rPr lang="en-US" dirty="0"/>
              <a:t>Azure </a:t>
            </a:r>
            <a:r>
              <a:rPr lang="en-US" dirty="0" err="1"/>
              <a:t>Autoscale</a:t>
            </a:r>
            <a:endParaRPr lang="en-US" dirty="0"/>
          </a:p>
        </p:txBody>
      </p:sp>
      <p:sp>
        <p:nvSpPr>
          <p:cNvPr id="4" name="Rectangle 3">
            <a:extLst>
              <a:ext uri="{FF2B5EF4-FFF2-40B4-BE49-F238E27FC236}">
                <a16:creationId xmlns:a16="http://schemas.microsoft.com/office/drawing/2014/main" id="{9C2EFA5B-238D-449C-90B8-AF8080F95032}"/>
              </a:ext>
            </a:extLst>
          </p:cNvPr>
          <p:cNvSpPr/>
          <p:nvPr/>
        </p:nvSpPr>
        <p:spPr>
          <a:xfrm>
            <a:off x="1209735" y="5939907"/>
            <a:ext cx="10257182" cy="923330"/>
          </a:xfrm>
          <a:prstGeom prst="rect">
            <a:avLst/>
          </a:prstGeom>
        </p:spPr>
        <p:txBody>
          <a:bodyPr wrap="square">
            <a:spAutoFit/>
          </a:bodyPr>
          <a:lstStyle/>
          <a:p>
            <a:r>
              <a:rPr lang="en-US" dirty="0">
                <a:hlinkClick r:id="rId4"/>
              </a:rPr>
              <a:t>https://azure.microsoft.com/en-us/blog/manage-your-business-needs-with-new-enhancements-in-azure-autoscale/</a:t>
            </a:r>
            <a:endParaRPr lang="en-US" dirty="0"/>
          </a:p>
          <a:p>
            <a:endParaRPr lang="en-US" dirty="0"/>
          </a:p>
        </p:txBody>
      </p:sp>
    </p:spTree>
    <p:extLst>
      <p:ext uri="{BB962C8B-B14F-4D97-AF65-F5344CB8AC3E}">
        <p14:creationId xmlns:p14="http://schemas.microsoft.com/office/powerpoint/2010/main" val="1607231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1572441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a:xfrm>
            <a:off x="201592" y="1231901"/>
            <a:ext cx="8669172" cy="5404569"/>
          </a:xfrm>
        </p:spPr>
        <p:txBody>
          <a:bodyPr>
            <a:normAutofit lnSpcReduction="100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a:stretch>
            <a:fillRect/>
          </a:stretch>
        </p:blipFill>
        <p:spPr>
          <a:xfrm>
            <a:off x="8870763" y="870384"/>
            <a:ext cx="3030105" cy="1775173"/>
          </a:xfrm>
          <a:prstGeom prst="rect">
            <a:avLst/>
          </a:prstGeom>
        </p:spPr>
      </p:pic>
    </p:spTree>
    <p:extLst>
      <p:ext uri="{BB962C8B-B14F-4D97-AF65-F5344CB8AC3E}">
        <p14:creationId xmlns:p14="http://schemas.microsoft.com/office/powerpoint/2010/main" val="77896792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6" name="Picture 5"/>
          <p:cNvPicPr>
            <a:picLocks noChangeAspect="1"/>
          </p:cNvPicPr>
          <p:nvPr/>
        </p:nvPicPr>
        <p:blipFill>
          <a:blip r:embed="rId3"/>
          <a:stretch>
            <a:fillRect/>
          </a:stretch>
        </p:blipFill>
        <p:spPr>
          <a:xfrm>
            <a:off x="1133856" y="1666534"/>
            <a:ext cx="5967503" cy="4535302"/>
          </a:xfrm>
          <a:prstGeom prst="rect">
            <a:avLst/>
          </a:prstGeom>
        </p:spPr>
      </p:pic>
    </p:spTree>
    <p:extLst>
      <p:ext uri="{BB962C8B-B14F-4D97-AF65-F5344CB8AC3E}">
        <p14:creationId xmlns:p14="http://schemas.microsoft.com/office/powerpoint/2010/main" val="86285496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4" name="Picture 3"/>
          <p:cNvPicPr>
            <a:picLocks noChangeAspect="1"/>
          </p:cNvPicPr>
          <p:nvPr/>
        </p:nvPicPr>
        <p:blipFill>
          <a:blip r:embed="rId3"/>
          <a:stretch>
            <a:fillRect/>
          </a:stretch>
        </p:blipFill>
        <p:spPr>
          <a:xfrm>
            <a:off x="2266950" y="2432050"/>
            <a:ext cx="7658100" cy="1993900"/>
          </a:xfrm>
          <a:prstGeom prst="rect">
            <a:avLst/>
          </a:prstGeom>
        </p:spPr>
      </p:pic>
    </p:spTree>
    <p:extLst>
      <p:ext uri="{BB962C8B-B14F-4D97-AF65-F5344CB8AC3E}">
        <p14:creationId xmlns:p14="http://schemas.microsoft.com/office/powerpoint/2010/main" val="99904569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1779" y="1231899"/>
            <a:ext cx="9377030" cy="5368926"/>
          </a:xfrm>
        </p:spPr>
      </p:pic>
    </p:spTree>
    <p:extLst>
      <p:ext uri="{BB962C8B-B14F-4D97-AF65-F5344CB8AC3E}">
        <p14:creationId xmlns:p14="http://schemas.microsoft.com/office/powerpoint/2010/main" val="14243943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Log Analytics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22350" y="1905000"/>
            <a:ext cx="10147300" cy="3048000"/>
          </a:xfrm>
          <a:prstGeom prst="rect">
            <a:avLst/>
          </a:prstGeom>
        </p:spPr>
      </p:pic>
    </p:spTree>
    <p:extLst>
      <p:ext uri="{BB962C8B-B14F-4D97-AF65-F5344CB8AC3E}">
        <p14:creationId xmlns:p14="http://schemas.microsoft.com/office/powerpoint/2010/main" val="147895745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is a c</a:t>
            </a:r>
            <a:r>
              <a:rPr lang="en-US" dirty="0">
                <a:gradFill>
                  <a:gsLst>
                    <a:gs pos="2655">
                      <a:schemeClr val="tx1"/>
                    </a:gs>
                    <a:gs pos="31000">
                      <a:schemeClr val="tx1"/>
                    </a:gs>
                  </a:gsLst>
                  <a:lin ang="5400000" scaled="0"/>
                </a:gradFill>
              </a:rPr>
              <a:t>loud partnership</a:t>
            </a:r>
          </a:p>
        </p:txBody>
      </p:sp>
      <p:sp>
        <p:nvSpPr>
          <p:cNvPr id="17" name="Rectangle 16"/>
          <p:cNvSpPr/>
          <p:nvPr/>
        </p:nvSpPr>
        <p:spPr bwMode="auto">
          <a:xfrm>
            <a:off x="539284" y="1450221"/>
            <a:ext cx="5420222" cy="2551936"/>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a:solidFill>
                  <a:srgbClr val="0072C6"/>
                </a:solidFill>
                <a:latin typeface="Segoe UI Semibold" panose="020B0702040204020203" pitchFamily="34" charset="0"/>
                <a:ea typeface="Segoe UI" pitchFamily="34" charset="0"/>
                <a:cs typeface="Segoe UI Semibold" panose="020B0702040204020203" pitchFamily="34" charset="0"/>
              </a:rPr>
              <a:t>Your Organization</a:t>
            </a:r>
            <a:endParaRPr lang="en-US" sz="2800" kern="0" dirty="0">
              <a:solidFill>
                <a:srgbClr val="505050"/>
              </a:solidFill>
              <a:ea typeface="Segoe UI" pitchFamily="34" charset="0"/>
              <a:cs typeface="Segoe UI" pitchFamily="34" charset="0"/>
            </a:endParaRP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Balance of responsibility </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Cloud architectures</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Design for high-availability</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Leverage Microsoft resources</a:t>
            </a:r>
          </a:p>
          <a:p>
            <a:pPr defTabSz="932472" fontAlgn="base">
              <a:lnSpc>
                <a:spcPct val="90000"/>
              </a:lnSpc>
              <a:spcBef>
                <a:spcPct val="0"/>
              </a:spcBef>
              <a:spcAft>
                <a:spcPct val="0"/>
              </a:spcAft>
              <a:defRPr/>
            </a:pPr>
            <a:br>
              <a:rPr lang="en-US" sz="2400" kern="0" dirty="0">
                <a:solidFill>
                  <a:srgbClr val="505050"/>
                </a:solidFill>
                <a:ea typeface="Segoe UI" pitchFamily="34" charset="0"/>
                <a:cs typeface="Segoe UI" pitchFamily="34" charset="0"/>
              </a:rPr>
            </a:br>
            <a:endParaRPr lang="en-US" sz="2000" kern="0" dirty="0">
              <a:solidFill>
                <a:srgbClr val="505050"/>
              </a:solidFill>
              <a:ea typeface="Segoe UI" pitchFamily="34" charset="0"/>
              <a:cs typeface="Segoe UI" pitchFamily="34" charset="0"/>
            </a:endParaRPr>
          </a:p>
        </p:txBody>
      </p:sp>
      <p:sp>
        <p:nvSpPr>
          <p:cNvPr id="22" name="Rectangle 21"/>
          <p:cNvSpPr/>
          <p:nvPr/>
        </p:nvSpPr>
        <p:spPr bwMode="auto">
          <a:xfrm>
            <a:off x="6163506" y="1450221"/>
            <a:ext cx="5526618" cy="2551936"/>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a:solidFill>
                  <a:srgbClr val="0072C6"/>
                </a:solidFill>
                <a:latin typeface="Segoe UI Semibold" panose="020B0702040204020203" pitchFamily="34" charset="0"/>
                <a:ea typeface="Segoe UI" pitchFamily="34" charset="0"/>
                <a:cs typeface="Segoe UI Semibold" panose="020B0702040204020203" pitchFamily="34" charset="0"/>
              </a:rPr>
              <a:t>MICROSOFT RESOURCES</a:t>
            </a:r>
            <a:endParaRPr lang="en-US" sz="2000" kern="0">
              <a:solidFill>
                <a:srgbClr val="505050"/>
              </a:solidFill>
              <a:ea typeface="Segoe UI" pitchFamily="34" charset="0"/>
              <a:cs typeface="Segoe UI" pitchFamily="34" charset="0"/>
            </a:endParaRP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Service resiliency guide</a:t>
            </a: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Cloud dev patterns &amp; practices</a:t>
            </a: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Proactive and reactive support </a:t>
            </a:r>
          </a:p>
          <a:p>
            <a:pPr defTabSz="932472" fontAlgn="base">
              <a:lnSpc>
                <a:spcPct val="90000"/>
              </a:lnSpc>
              <a:spcBef>
                <a:spcPct val="0"/>
              </a:spcBef>
              <a:spcAft>
                <a:spcPct val="0"/>
              </a:spcAft>
              <a:defRPr/>
            </a:pPr>
            <a:endParaRPr lang="en-US" sz="2400" kern="0">
              <a:solidFill>
                <a:srgbClr val="505050"/>
              </a:solidFill>
              <a:ea typeface="Segoe UI" pitchFamily="34" charset="0"/>
              <a:cs typeface="Segoe UI" pitchFamily="34" charset="0"/>
            </a:endParaRPr>
          </a:p>
        </p:txBody>
      </p:sp>
      <p:sp>
        <p:nvSpPr>
          <p:cNvPr id="7" name="Rectangle 6"/>
          <p:cNvSpPr/>
          <p:nvPr/>
        </p:nvSpPr>
        <p:spPr bwMode="auto">
          <a:xfrm>
            <a:off x="539284" y="4185969"/>
            <a:ext cx="11150840" cy="1744523"/>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a:solidFill>
                  <a:srgbClr val="0072C6"/>
                </a:solidFill>
                <a:latin typeface="Segoe UI Semibold" panose="020B0702040204020203" pitchFamily="34" charset="0"/>
                <a:ea typeface="Segoe UI" pitchFamily="34" charset="0"/>
                <a:cs typeface="Segoe UI Semibold" panose="020B0702040204020203" pitchFamily="34" charset="0"/>
              </a:rPr>
              <a:t>CLOUD PLATFORM RELIABILITY </a:t>
            </a:r>
            <a:endParaRPr lang="en-US" sz="2400" kern="0" dirty="0">
              <a:solidFill>
                <a:srgbClr val="505050"/>
              </a:solidFill>
              <a:ea typeface="Segoe UI" pitchFamily="34" charset="0"/>
              <a:cs typeface="Segoe UI" pitchFamily="34" charset="0"/>
            </a:endParaRPr>
          </a:p>
          <a:p>
            <a:pPr defTabSz="932472" fontAlgn="base">
              <a:lnSpc>
                <a:spcPct val="90000"/>
              </a:lnSpc>
              <a:spcBef>
                <a:spcPct val="0"/>
              </a:spcBef>
              <a:spcAft>
                <a:spcPct val="0"/>
              </a:spcAft>
              <a:defRPr/>
            </a:pPr>
            <a:r>
              <a:rPr lang="en-US" sz="2000" kern="0" dirty="0">
                <a:solidFill>
                  <a:srgbClr val="505050"/>
                </a:solidFill>
                <a:ea typeface="Segoe UI" pitchFamily="34" charset="0"/>
                <a:cs typeface="Segoe UI" pitchFamily="34" charset="0"/>
              </a:rPr>
              <a:t>Availability, change orchestration, monitoring, communications, recommendations</a:t>
            </a:r>
          </a:p>
        </p:txBody>
      </p:sp>
      <p:grpSp>
        <p:nvGrpSpPr>
          <p:cNvPr id="10" name="Group 9"/>
          <p:cNvGrpSpPr/>
          <p:nvPr/>
        </p:nvGrpSpPr>
        <p:grpSpPr>
          <a:xfrm>
            <a:off x="5624376" y="3701887"/>
            <a:ext cx="913087" cy="600539"/>
            <a:chOff x="5624376" y="3701887"/>
            <a:chExt cx="913087" cy="600539"/>
          </a:xfrm>
        </p:grpSpPr>
        <p:sp>
          <p:nvSpPr>
            <p:cNvPr id="26" name="Freeform 886"/>
            <p:cNvSpPr>
              <a:spLocks/>
            </p:cNvSpPr>
            <p:nvPr/>
          </p:nvSpPr>
          <p:spPr bwMode="auto">
            <a:xfrm flipH="1">
              <a:off x="5624376" y="3701887"/>
              <a:ext cx="913087" cy="600539"/>
            </a:xfrm>
            <a:custGeom>
              <a:avLst/>
              <a:gdLst>
                <a:gd name="T0" fmla="*/ 290 w 346"/>
                <a:gd name="T1" fmla="*/ 100 h 228"/>
                <a:gd name="T2" fmla="*/ 290 w 346"/>
                <a:gd name="T3" fmla="*/ 96 h 228"/>
                <a:gd name="T4" fmla="*/ 195 w 346"/>
                <a:gd name="T5" fmla="*/ 0 h 228"/>
                <a:gd name="T6" fmla="*/ 115 w 346"/>
                <a:gd name="T7" fmla="*/ 43 h 228"/>
                <a:gd name="T8" fmla="*/ 89 w 346"/>
                <a:gd name="T9" fmla="*/ 36 h 228"/>
                <a:gd name="T10" fmla="*/ 59 w 346"/>
                <a:gd name="T11" fmla="*/ 45 h 228"/>
                <a:gd name="T12" fmla="*/ 34 w 346"/>
                <a:gd name="T13" fmla="*/ 90 h 228"/>
                <a:gd name="T14" fmla="*/ 0 w 346"/>
                <a:gd name="T15" fmla="*/ 153 h 228"/>
                <a:gd name="T16" fmla="*/ 66 w 346"/>
                <a:gd name="T17" fmla="*/ 228 h 228"/>
                <a:gd name="T18" fmla="*/ 75 w 346"/>
                <a:gd name="T19" fmla="*/ 228 h 228"/>
                <a:gd name="T20" fmla="*/ 82 w 346"/>
                <a:gd name="T21" fmla="*/ 228 h 228"/>
                <a:gd name="T22" fmla="*/ 238 w 346"/>
                <a:gd name="T23" fmla="*/ 228 h 228"/>
                <a:gd name="T24" fmla="*/ 241 w 346"/>
                <a:gd name="T25" fmla="*/ 228 h 228"/>
                <a:gd name="T26" fmla="*/ 245 w 346"/>
                <a:gd name="T27" fmla="*/ 228 h 228"/>
                <a:gd name="T28" fmla="*/ 257 w 346"/>
                <a:gd name="T29" fmla="*/ 228 h 228"/>
                <a:gd name="T30" fmla="*/ 281 w 346"/>
                <a:gd name="T31" fmla="*/ 228 h 228"/>
                <a:gd name="T32" fmla="*/ 346 w 346"/>
                <a:gd name="T33" fmla="*/ 164 h 228"/>
                <a:gd name="T34" fmla="*/ 290 w 346"/>
                <a:gd name="T35" fmla="*/ 10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228">
                  <a:moveTo>
                    <a:pt x="290" y="100"/>
                  </a:moveTo>
                  <a:cubicBezTo>
                    <a:pt x="290" y="99"/>
                    <a:pt x="290" y="97"/>
                    <a:pt x="290" y="96"/>
                  </a:cubicBezTo>
                  <a:cubicBezTo>
                    <a:pt x="290" y="43"/>
                    <a:pt x="248" y="0"/>
                    <a:pt x="195" y="0"/>
                  </a:cubicBezTo>
                  <a:cubicBezTo>
                    <a:pt x="162" y="0"/>
                    <a:pt x="133" y="17"/>
                    <a:pt x="115" y="43"/>
                  </a:cubicBezTo>
                  <a:cubicBezTo>
                    <a:pt x="108" y="38"/>
                    <a:pt x="99" y="36"/>
                    <a:pt x="89" y="36"/>
                  </a:cubicBezTo>
                  <a:cubicBezTo>
                    <a:pt x="78" y="36"/>
                    <a:pt x="67" y="39"/>
                    <a:pt x="59" y="45"/>
                  </a:cubicBezTo>
                  <a:cubicBezTo>
                    <a:pt x="44" y="55"/>
                    <a:pt x="34" y="71"/>
                    <a:pt x="34" y="90"/>
                  </a:cubicBezTo>
                  <a:cubicBezTo>
                    <a:pt x="14" y="103"/>
                    <a:pt x="0" y="127"/>
                    <a:pt x="0" y="153"/>
                  </a:cubicBezTo>
                  <a:cubicBezTo>
                    <a:pt x="0" y="192"/>
                    <a:pt x="29" y="223"/>
                    <a:pt x="66" y="228"/>
                  </a:cubicBezTo>
                  <a:cubicBezTo>
                    <a:pt x="69" y="228"/>
                    <a:pt x="72" y="228"/>
                    <a:pt x="75" y="228"/>
                  </a:cubicBezTo>
                  <a:cubicBezTo>
                    <a:pt x="77" y="228"/>
                    <a:pt x="80" y="228"/>
                    <a:pt x="82" y="228"/>
                  </a:cubicBezTo>
                  <a:cubicBezTo>
                    <a:pt x="117" y="228"/>
                    <a:pt x="199" y="228"/>
                    <a:pt x="238" y="228"/>
                  </a:cubicBezTo>
                  <a:cubicBezTo>
                    <a:pt x="239" y="228"/>
                    <a:pt x="240" y="228"/>
                    <a:pt x="241" y="228"/>
                  </a:cubicBezTo>
                  <a:cubicBezTo>
                    <a:pt x="245" y="228"/>
                    <a:pt x="245" y="228"/>
                    <a:pt x="245" y="228"/>
                  </a:cubicBezTo>
                  <a:cubicBezTo>
                    <a:pt x="247" y="228"/>
                    <a:pt x="253" y="228"/>
                    <a:pt x="257" y="228"/>
                  </a:cubicBezTo>
                  <a:cubicBezTo>
                    <a:pt x="281" y="228"/>
                    <a:pt x="281" y="228"/>
                    <a:pt x="281" y="228"/>
                  </a:cubicBezTo>
                  <a:cubicBezTo>
                    <a:pt x="317" y="227"/>
                    <a:pt x="346" y="199"/>
                    <a:pt x="346" y="164"/>
                  </a:cubicBezTo>
                  <a:cubicBezTo>
                    <a:pt x="346" y="131"/>
                    <a:pt x="322" y="104"/>
                    <a:pt x="290" y="100"/>
                  </a:cubicBezTo>
                  <a:close/>
                </a:path>
              </a:pathLst>
            </a:custGeom>
            <a:solidFill>
              <a:schemeClr val="bg1"/>
            </a:solidFill>
            <a:ln w="38100">
              <a:solidFill>
                <a:schemeClr val="bg1">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endParaRPr>
            </a:p>
          </p:txBody>
        </p:sp>
        <p:sp>
          <p:nvSpPr>
            <p:cNvPr id="28" name="Plus 27"/>
            <p:cNvSpPr/>
            <p:nvPr/>
          </p:nvSpPr>
          <p:spPr>
            <a:xfrm>
              <a:off x="5907221" y="3892184"/>
              <a:ext cx="347396" cy="347396"/>
            </a:xfrm>
            <a:prstGeom prst="mathPlus">
              <a:avLst/>
            </a:prstGeom>
            <a:solidFill>
              <a:schemeClr val="bg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endParaRPr>
            </a:p>
          </p:txBody>
        </p:sp>
      </p:grpSp>
    </p:spTree>
    <p:extLst>
      <p:ext uri="{BB962C8B-B14F-4D97-AF65-F5344CB8AC3E}">
        <p14:creationId xmlns:p14="http://schemas.microsoft.com/office/powerpoint/2010/main" val="23830312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Process Automation</a:t>
            </a:r>
          </a:p>
        </p:txBody>
      </p:sp>
      <p:pic>
        <p:nvPicPr>
          <p:cNvPr id="4" name="Picture 3"/>
          <p:cNvPicPr>
            <a:picLocks noChangeAspect="1"/>
          </p:cNvPicPr>
          <p:nvPr/>
        </p:nvPicPr>
        <p:blipFill>
          <a:blip r:embed="rId3"/>
          <a:stretch>
            <a:fillRect/>
          </a:stretch>
        </p:blipFill>
        <p:spPr>
          <a:xfrm>
            <a:off x="1022350" y="1905000"/>
            <a:ext cx="10147300" cy="3048000"/>
          </a:xfrm>
          <a:prstGeom prst="rect">
            <a:avLst/>
          </a:prstGeom>
        </p:spPr>
      </p:pic>
      <p:pic>
        <p:nvPicPr>
          <p:cNvPr id="5" name="Picture 4"/>
          <p:cNvPicPr>
            <a:picLocks noChangeAspect="1"/>
          </p:cNvPicPr>
          <p:nvPr/>
        </p:nvPicPr>
        <p:blipFill>
          <a:blip r:embed="rId4"/>
          <a:stretch>
            <a:fillRect/>
          </a:stretch>
        </p:blipFill>
        <p:spPr>
          <a:xfrm>
            <a:off x="477293" y="2342688"/>
            <a:ext cx="11226800" cy="3822700"/>
          </a:xfrm>
          <a:prstGeom prst="rect">
            <a:avLst/>
          </a:prstGeom>
        </p:spPr>
      </p:pic>
    </p:spTree>
    <p:extLst>
      <p:ext uri="{BB962C8B-B14F-4D97-AF65-F5344CB8AC3E}">
        <p14:creationId xmlns:p14="http://schemas.microsoft.com/office/powerpoint/2010/main" val="181696930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Security And Compliance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7515" y="1231901"/>
            <a:ext cx="8946356" cy="5136000"/>
          </a:xfrm>
        </p:spPr>
      </p:pic>
    </p:spTree>
    <p:extLst>
      <p:ext uri="{BB962C8B-B14F-4D97-AF65-F5344CB8AC3E}">
        <p14:creationId xmlns:p14="http://schemas.microsoft.com/office/powerpoint/2010/main" val="142693772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a:t>
            </a:r>
          </a:p>
        </p:txBody>
      </p:sp>
      <p:sp>
        <p:nvSpPr>
          <p:cNvPr id="3" name="Content Placeholder 2"/>
          <p:cNvSpPr>
            <a:spLocks noGrp="1"/>
          </p:cNvSpPr>
          <p:nvPr>
            <p:ph idx="1"/>
          </p:nvPr>
        </p:nvSpPr>
        <p:spPr/>
        <p:txBody>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p>
        </p:txBody>
      </p:sp>
      <p:pic>
        <p:nvPicPr>
          <p:cNvPr id="4" name="Picture 3"/>
          <p:cNvPicPr>
            <a:picLocks noChangeAspect="1"/>
          </p:cNvPicPr>
          <p:nvPr/>
        </p:nvPicPr>
        <p:blipFill>
          <a:blip r:embed="rId3"/>
          <a:stretch>
            <a:fillRect/>
          </a:stretch>
        </p:blipFill>
        <p:spPr>
          <a:xfrm>
            <a:off x="7505700" y="4432300"/>
            <a:ext cx="3089580" cy="2139950"/>
          </a:xfrm>
          <a:prstGeom prst="rect">
            <a:avLst/>
          </a:prstGeom>
        </p:spPr>
      </p:pic>
    </p:spTree>
    <p:extLst>
      <p:ext uri="{BB962C8B-B14F-4D97-AF65-F5344CB8AC3E}">
        <p14:creationId xmlns:p14="http://schemas.microsoft.com/office/powerpoint/2010/main" val="41754587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Sets</a:t>
            </a:r>
          </a:p>
        </p:txBody>
      </p:sp>
      <p:sp>
        <p:nvSpPr>
          <p:cNvPr id="3" name="Content Placeholder 2"/>
          <p:cNvSpPr>
            <a:spLocks noGrp="1"/>
          </p:cNvSpPr>
          <p:nvPr>
            <p:ph idx="1"/>
          </p:nvPr>
        </p:nvSpPr>
        <p:spPr/>
        <p:txBody>
          <a:bodyPr/>
          <a:lstStyle/>
          <a:p>
            <a:r>
              <a:rPr lang="en-US" dirty="0"/>
              <a:t>Availability sets provide redundancy to your application. </a:t>
            </a:r>
          </a:p>
          <a:p>
            <a:r>
              <a:rPr lang="en-US" dirty="0"/>
              <a:t>Must contain the same OS and VM size</a:t>
            </a:r>
          </a:p>
          <a:p>
            <a:r>
              <a:rPr lang="en-US" dirty="0"/>
              <a:t>Used to configure Fault/Update domains</a:t>
            </a:r>
          </a:p>
          <a:p>
            <a:r>
              <a:rPr lang="en-US" dirty="0"/>
              <a:t>If using managed disks, must use a managed availability set</a:t>
            </a:r>
          </a:p>
        </p:txBody>
      </p:sp>
    </p:spTree>
    <p:extLst>
      <p:ext uri="{BB962C8B-B14F-4D97-AF65-F5344CB8AC3E}">
        <p14:creationId xmlns:p14="http://schemas.microsoft.com/office/powerpoint/2010/main" val="187765647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Domains &amp; Update Domains</a:t>
            </a:r>
          </a:p>
        </p:txBody>
      </p:sp>
      <p:sp>
        <p:nvSpPr>
          <p:cNvPr id="3" name="Content Placeholder 2"/>
          <p:cNvSpPr>
            <a:spLocks noGrp="1"/>
          </p:cNvSpPr>
          <p:nvPr>
            <p:ph idx="1"/>
          </p:nvPr>
        </p:nvSpPr>
        <p:spPr/>
        <p:txBody>
          <a:bodyPr/>
          <a:lstStyle/>
          <a:p>
            <a:r>
              <a:rPr lang="en-US" dirty="0"/>
              <a:t>Fault domains define the group of virtual machines that share a common power source and network switch.</a:t>
            </a:r>
          </a:p>
          <a:p>
            <a:r>
              <a:rPr lang="en-US" dirty="0"/>
              <a:t>Update domains indicate groups of virtual machines and underlying physical hardware that can be rebooted at the same time.</a:t>
            </a:r>
          </a:p>
        </p:txBody>
      </p:sp>
      <p:pic>
        <p:nvPicPr>
          <p:cNvPr id="4" name="Picture 3"/>
          <p:cNvPicPr>
            <a:picLocks noChangeAspect="1"/>
          </p:cNvPicPr>
          <p:nvPr/>
        </p:nvPicPr>
        <p:blipFill>
          <a:blip r:embed="rId3"/>
          <a:stretch>
            <a:fillRect/>
          </a:stretch>
        </p:blipFill>
        <p:spPr>
          <a:xfrm>
            <a:off x="3511550" y="3722472"/>
            <a:ext cx="4464050" cy="2932327"/>
          </a:xfrm>
          <a:prstGeom prst="rect">
            <a:avLst/>
          </a:prstGeom>
        </p:spPr>
      </p:pic>
    </p:spTree>
    <p:extLst>
      <p:ext uri="{BB962C8B-B14F-4D97-AF65-F5344CB8AC3E}">
        <p14:creationId xmlns:p14="http://schemas.microsoft.com/office/powerpoint/2010/main" val="75402176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545738" y="2140367"/>
            <a:ext cx="827743" cy="995481"/>
            <a:chOff x="9379076" y="807788"/>
            <a:chExt cx="888919" cy="1178761"/>
          </a:xfrm>
        </p:grpSpPr>
        <p:grpSp>
          <p:nvGrpSpPr>
            <p:cNvPr id="4" name="Group 4"/>
            <p:cNvGrpSpPr>
              <a:grpSpLocks noChangeAspect="1"/>
            </p:cNvGrpSpPr>
            <p:nvPr/>
          </p:nvGrpSpPr>
          <p:grpSpPr bwMode="auto">
            <a:xfrm>
              <a:off x="9379076" y="807788"/>
              <a:ext cx="888919" cy="1178761"/>
              <a:chOff x="5451" y="337"/>
              <a:chExt cx="825" cy="1094"/>
            </a:xfrm>
            <a:solidFill>
              <a:srgbClr val="9FCCF0"/>
            </a:solidFill>
          </p:grpSpPr>
          <p:sp>
            <p:nvSpPr>
              <p:cNvPr id="7" name="Freeform 5"/>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8" name="Oval 6"/>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 name="Freeform 7"/>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1" name="Freeform 8"/>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 name="Freeform 9"/>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 name="Freeform 10"/>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4" name="Oval 11"/>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5" name="Freeform 12"/>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43" name="TextBox 142"/>
            <p:cNvSpPr txBox="1"/>
            <p:nvPr/>
          </p:nvSpPr>
          <p:spPr>
            <a:xfrm>
              <a:off x="9477057" y="1447863"/>
              <a:ext cx="702993" cy="257160"/>
            </a:xfrm>
            <a:prstGeom prst="rect">
              <a:avLst/>
            </a:prstGeom>
            <a:noFill/>
          </p:spPr>
          <p:txBody>
            <a:bodyPr wrap="square" lIns="0" tIns="0" rIns="0" bIns="0" rtlCol="0">
              <a:spAutoFit/>
            </a:bodyPr>
            <a:lstStyle/>
            <a:p>
              <a:pPr algn="ctr" defTabSz="914367">
                <a:lnSpc>
                  <a:spcPct val="90000"/>
                </a:lnSpc>
                <a:spcAft>
                  <a:spcPts val="588"/>
                </a:spcAft>
              </a:pPr>
              <a:r>
                <a:rPr lang="en-US" sz="1568" dirty="0">
                  <a:gradFill>
                    <a:gsLst>
                      <a:gs pos="2917">
                        <a:srgbClr val="969696"/>
                      </a:gs>
                      <a:gs pos="30000">
                        <a:srgbClr val="969696"/>
                      </a:gs>
                    </a:gsLst>
                    <a:lin ang="5400000" scaled="0"/>
                  </a:gradFill>
                  <a:latin typeface="Calibri" panose="020F0502020204030204" pitchFamily="34" charset="0"/>
                  <a:cs typeface="Calibri" panose="020F0502020204030204" pitchFamily="34" charset="0"/>
                </a:rPr>
                <a:t>DATA</a:t>
              </a:r>
            </a:p>
          </p:txBody>
        </p:sp>
      </p:grpSp>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31" name="Straight Connector 130"/>
          <p:cNvCxnSpPr/>
          <p:nvPr/>
        </p:nvCxnSpPr>
        <p:spPr>
          <a:xfrm>
            <a:off x="4085956"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2" name="Straight Connector 131"/>
          <p:cNvCxnSpPr/>
          <p:nvPr/>
        </p:nvCxnSpPr>
        <p:spPr>
          <a:xfrm>
            <a:off x="8119867"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30" name="Group 229"/>
          <p:cNvGrpSpPr/>
          <p:nvPr/>
        </p:nvGrpSpPr>
        <p:grpSpPr>
          <a:xfrm>
            <a:off x="6215612" y="1896158"/>
            <a:ext cx="1253621" cy="1746055"/>
            <a:chOff x="7267137" y="656433"/>
            <a:chExt cx="3219498" cy="1681254"/>
          </a:xfrm>
        </p:grpSpPr>
        <p:sp>
          <p:nvSpPr>
            <p:cNvPr id="232" name="Rectangle: Rounded Corners 231"/>
            <p:cNvSpPr/>
            <p:nvPr/>
          </p:nvSpPr>
          <p:spPr bwMode="auto">
            <a:xfrm>
              <a:off x="7267137" y="713579"/>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233" name="Rectangle 232"/>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Secondary site</a:t>
              </a:r>
            </a:p>
          </p:txBody>
        </p:sp>
      </p:grpSp>
      <p:sp>
        <p:nvSpPr>
          <p:cNvPr id="235" name="Title 3"/>
          <p:cNvSpPr txBox="1">
            <a:spLocks/>
          </p:cNvSpPr>
          <p:nvPr/>
        </p:nvSpPr>
        <p:spPr>
          <a:xfrm>
            <a:off x="416597" y="1113236"/>
            <a:ext cx="11657888" cy="52602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961" spc="0" dirty="0">
                <a:solidFill>
                  <a:srgbClr val="0078D7"/>
                </a:solidFill>
                <a:latin typeface="Calibri" panose="020F0502020204030204" pitchFamily="34" charset="0"/>
                <a:cs typeface="Calibri" panose="020F0502020204030204" pitchFamily="34" charset="0"/>
              </a:rPr>
              <a:t>You need all three</a:t>
            </a:r>
          </a:p>
        </p:txBody>
      </p:sp>
      <p:grpSp>
        <p:nvGrpSpPr>
          <p:cNvPr id="236" name="Group 235"/>
          <p:cNvGrpSpPr/>
          <p:nvPr/>
        </p:nvGrpSpPr>
        <p:grpSpPr>
          <a:xfrm>
            <a:off x="1346274" y="3234002"/>
            <a:ext cx="306246" cy="294588"/>
            <a:chOff x="8329583" y="1657289"/>
            <a:chExt cx="312387" cy="300495"/>
          </a:xfrm>
        </p:grpSpPr>
        <p:cxnSp>
          <p:nvCxnSpPr>
            <p:cNvPr id="237" name="Straight Connector 236"/>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p:nvGrpSpPr>
        <p:grpSpPr>
          <a:xfrm>
            <a:off x="578421" y="1818047"/>
            <a:ext cx="3145622" cy="1824167"/>
            <a:chOff x="4420900" y="581220"/>
            <a:chExt cx="6065735" cy="1756465"/>
          </a:xfrm>
        </p:grpSpPr>
        <p:sp>
          <p:nvSpPr>
            <p:cNvPr id="268" name="Rectangle: Rounded Corners 267"/>
            <p:cNvSpPr/>
            <p:nvPr/>
          </p:nvSpPr>
          <p:spPr bwMode="auto">
            <a:xfrm>
              <a:off x="4420900" y="713579"/>
              <a:ext cx="6065735" cy="1624106"/>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269" name="Rectangle 268"/>
            <p:cNvSpPr/>
            <p:nvPr/>
          </p:nvSpPr>
          <p:spPr bwMode="auto">
            <a:xfrm>
              <a:off x="6352526" y="581220"/>
              <a:ext cx="2115990" cy="2280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Primary site</a:t>
              </a:r>
            </a:p>
          </p:txBody>
        </p:sp>
      </p:grpSp>
      <p:grpSp>
        <p:nvGrpSpPr>
          <p:cNvPr id="270" name="Group 15"/>
          <p:cNvGrpSpPr>
            <a:grpSpLocks noChangeAspect="1"/>
          </p:cNvGrpSpPr>
          <p:nvPr/>
        </p:nvGrpSpPr>
        <p:grpSpPr bwMode="auto">
          <a:xfrm>
            <a:off x="6535055" y="2182208"/>
            <a:ext cx="614806" cy="976782"/>
            <a:chOff x="3695" y="1849"/>
            <a:chExt cx="445" cy="707"/>
          </a:xfrm>
          <a:solidFill>
            <a:schemeClr val="accent4"/>
          </a:solidFill>
        </p:grpSpPr>
        <p:sp>
          <p:nvSpPr>
            <p:cNvPr id="271"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2"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3"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4"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5"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6"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7"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8"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9"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0"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92" name="Group 15"/>
          <p:cNvGrpSpPr>
            <a:grpSpLocks noChangeAspect="1"/>
          </p:cNvGrpSpPr>
          <p:nvPr/>
        </p:nvGrpSpPr>
        <p:grpSpPr bwMode="auto">
          <a:xfrm>
            <a:off x="2557196" y="2172967"/>
            <a:ext cx="614806" cy="976782"/>
            <a:chOff x="3695" y="1849"/>
            <a:chExt cx="445" cy="707"/>
          </a:xfrm>
          <a:solidFill>
            <a:schemeClr val="accent4"/>
          </a:solidFill>
        </p:grpSpPr>
        <p:sp>
          <p:nvSpPr>
            <p:cNvPr id="293"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4"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5"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6"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7"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8"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9"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0"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1"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2"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303" name="Group 15"/>
          <p:cNvGrpSpPr>
            <a:grpSpLocks noChangeAspect="1"/>
          </p:cNvGrpSpPr>
          <p:nvPr/>
        </p:nvGrpSpPr>
        <p:grpSpPr bwMode="auto">
          <a:xfrm>
            <a:off x="1201663" y="2172967"/>
            <a:ext cx="614806" cy="976782"/>
            <a:chOff x="3695" y="1849"/>
            <a:chExt cx="445" cy="707"/>
          </a:xfrm>
          <a:solidFill>
            <a:schemeClr val="accent4"/>
          </a:solidFill>
        </p:grpSpPr>
        <p:sp>
          <p:nvSpPr>
            <p:cNvPr id="304"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5"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6"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7"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9"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0"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1"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2"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3"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58" name="Group 4"/>
          <p:cNvGrpSpPr>
            <a:grpSpLocks noChangeAspect="1"/>
          </p:cNvGrpSpPr>
          <p:nvPr/>
        </p:nvGrpSpPr>
        <p:grpSpPr bwMode="auto">
          <a:xfrm>
            <a:off x="978512" y="2787114"/>
            <a:ext cx="443815" cy="441837"/>
            <a:chOff x="3693" y="1979"/>
            <a:chExt cx="449" cy="447"/>
          </a:xfrm>
        </p:grpSpPr>
        <p:sp>
          <p:nvSpPr>
            <p:cNvPr id="25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26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07" name="Rectangle 106"/>
          <p:cNvSpPr/>
          <p:nvPr/>
        </p:nvSpPr>
        <p:spPr bwMode="auto">
          <a:xfrm>
            <a:off x="488617"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High availability</a:t>
            </a:r>
          </a:p>
        </p:txBody>
      </p:sp>
      <p:sp>
        <p:nvSpPr>
          <p:cNvPr id="108" name="Text Placeholder 22"/>
          <p:cNvSpPr txBox="1">
            <a:spLocks/>
          </p:cNvSpPr>
          <p:nvPr/>
        </p:nvSpPr>
        <p:spPr>
          <a:xfrm>
            <a:off x="571672" y="4532385"/>
            <a:ext cx="2354407"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applications have a catastrophic failure, run a second instance</a:t>
            </a:r>
          </a:p>
        </p:txBody>
      </p:sp>
      <p:cxnSp>
        <p:nvCxnSpPr>
          <p:cNvPr id="109" name="Straight Connector 108"/>
          <p:cNvCxnSpPr/>
          <p:nvPr/>
        </p:nvCxnSpPr>
        <p:spPr>
          <a:xfrm>
            <a:off x="682426"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4599744" y="1878043"/>
            <a:ext cx="1253621" cy="1746056"/>
            <a:chOff x="7267137" y="656433"/>
            <a:chExt cx="3219498" cy="1486888"/>
          </a:xfrm>
        </p:grpSpPr>
        <p:sp>
          <p:nvSpPr>
            <p:cNvPr id="111" name="Rectangle: Rounded Corners 110"/>
            <p:cNvSpPr/>
            <p:nvPr/>
          </p:nvSpPr>
          <p:spPr bwMode="auto">
            <a:xfrm>
              <a:off x="7267137" y="713579"/>
              <a:ext cx="3219498" cy="1429742"/>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12" name="Rectangle 111"/>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Primary site</a:t>
              </a:r>
            </a:p>
          </p:txBody>
        </p:sp>
      </p:grpSp>
      <p:grpSp>
        <p:nvGrpSpPr>
          <p:cNvPr id="113" name="Group 112"/>
          <p:cNvGrpSpPr/>
          <p:nvPr/>
        </p:nvGrpSpPr>
        <p:grpSpPr>
          <a:xfrm>
            <a:off x="5237864" y="3234002"/>
            <a:ext cx="306246" cy="294588"/>
            <a:chOff x="8329583" y="1657289"/>
            <a:chExt cx="312387" cy="300495"/>
          </a:xfrm>
        </p:grpSpPr>
        <p:cxnSp>
          <p:nvCxnSpPr>
            <p:cNvPr id="114" name="Straight Connector 113"/>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5"/>
          <p:cNvGrpSpPr>
            <a:grpSpLocks noChangeAspect="1"/>
          </p:cNvGrpSpPr>
          <p:nvPr/>
        </p:nvGrpSpPr>
        <p:grpSpPr bwMode="auto">
          <a:xfrm>
            <a:off x="5093252" y="2172967"/>
            <a:ext cx="614806" cy="976782"/>
            <a:chOff x="3695" y="1849"/>
            <a:chExt cx="445" cy="707"/>
          </a:xfrm>
          <a:solidFill>
            <a:schemeClr val="accent4"/>
          </a:solidFill>
        </p:grpSpPr>
        <p:sp>
          <p:nvSpPr>
            <p:cNvPr id="11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3"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4"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5"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3"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4"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5"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6"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7"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138" name="Group 4"/>
          <p:cNvGrpSpPr>
            <a:grpSpLocks noChangeAspect="1"/>
          </p:cNvGrpSpPr>
          <p:nvPr/>
        </p:nvGrpSpPr>
        <p:grpSpPr bwMode="auto">
          <a:xfrm>
            <a:off x="4870102" y="2787114"/>
            <a:ext cx="443815" cy="441837"/>
            <a:chOff x="3693" y="1979"/>
            <a:chExt cx="449" cy="447"/>
          </a:xfrm>
        </p:grpSpPr>
        <p:sp>
          <p:nvSpPr>
            <p:cNvPr id="13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14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44" name="Rectangle 143"/>
          <p:cNvSpPr/>
          <p:nvPr/>
        </p:nvSpPr>
        <p:spPr bwMode="auto">
          <a:xfrm>
            <a:off x="4599743"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Disaster recovery</a:t>
            </a:r>
          </a:p>
        </p:txBody>
      </p:sp>
      <p:sp>
        <p:nvSpPr>
          <p:cNvPr id="145" name="Text Placeholder 22"/>
          <p:cNvSpPr txBox="1">
            <a:spLocks/>
          </p:cNvSpPr>
          <p:nvPr/>
        </p:nvSpPr>
        <p:spPr>
          <a:xfrm>
            <a:off x="4682798" y="4532385"/>
            <a:ext cx="3011200"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applications have a catastrophic failure, run them in Azure or a secondary datacenter</a:t>
            </a:r>
          </a:p>
        </p:txBody>
      </p:sp>
      <p:cxnSp>
        <p:nvCxnSpPr>
          <p:cNvPr id="146" name="Straight Connector 145"/>
          <p:cNvCxnSpPr/>
          <p:nvPr/>
        </p:nvCxnSpPr>
        <p:spPr>
          <a:xfrm>
            <a:off x="4793552"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bwMode="auto">
          <a:xfrm>
            <a:off x="8282156"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Backup</a:t>
            </a:r>
          </a:p>
        </p:txBody>
      </p:sp>
      <p:sp>
        <p:nvSpPr>
          <p:cNvPr id="149" name="Text Placeholder 22"/>
          <p:cNvSpPr txBox="1">
            <a:spLocks/>
          </p:cNvSpPr>
          <p:nvPr/>
        </p:nvSpPr>
        <p:spPr>
          <a:xfrm>
            <a:off x="8365211" y="4532384"/>
            <a:ext cx="3011200" cy="561185"/>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data is corrupted, deleted or lost you can restore it</a:t>
            </a:r>
          </a:p>
        </p:txBody>
      </p:sp>
      <p:cxnSp>
        <p:nvCxnSpPr>
          <p:cNvPr id="151" name="Straight Connector 150"/>
          <p:cNvCxnSpPr/>
          <p:nvPr/>
        </p:nvCxnSpPr>
        <p:spPr>
          <a:xfrm>
            <a:off x="8475965"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4">
            <a:extLst>
              <a:ext uri="{FF2B5EF4-FFF2-40B4-BE49-F238E27FC236}">
                <a16:creationId xmlns:a16="http://schemas.microsoft.com/office/drawing/2014/main" id="{1D50BE9C-25D2-4A28-8AC5-A6908FF30E57}"/>
              </a:ext>
            </a:extLst>
          </p:cNvPr>
          <p:cNvGrpSpPr>
            <a:grpSpLocks noChangeAspect="1"/>
          </p:cNvGrpSpPr>
          <p:nvPr/>
        </p:nvGrpSpPr>
        <p:grpSpPr bwMode="auto">
          <a:xfrm>
            <a:off x="9306335" y="2743697"/>
            <a:ext cx="443815" cy="441837"/>
            <a:chOff x="3693" y="1979"/>
            <a:chExt cx="449" cy="447"/>
          </a:xfrm>
        </p:grpSpPr>
        <p:sp>
          <p:nvSpPr>
            <p:cNvPr id="120" name="Oval 5">
              <a:extLst>
                <a:ext uri="{FF2B5EF4-FFF2-40B4-BE49-F238E27FC236}">
                  <a16:creationId xmlns:a16="http://schemas.microsoft.com/office/drawing/2014/main" id="{088A0AFA-FD7A-4665-BF57-F22621175167}"/>
                </a:ext>
              </a:extLst>
            </p:cNvPr>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121" name="Freeform 6">
              <a:extLst>
                <a:ext uri="{FF2B5EF4-FFF2-40B4-BE49-F238E27FC236}">
                  <a16:creationId xmlns:a16="http://schemas.microsoft.com/office/drawing/2014/main" id="{EBA59E7C-7157-4607-B775-96509CC55E8B}"/>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4" name="Group 23">
            <a:extLst>
              <a:ext uri="{FF2B5EF4-FFF2-40B4-BE49-F238E27FC236}">
                <a16:creationId xmlns:a16="http://schemas.microsoft.com/office/drawing/2014/main" id="{368B9502-39BB-4626-A772-CE885A535E79}"/>
              </a:ext>
            </a:extLst>
          </p:cNvPr>
          <p:cNvGrpSpPr/>
          <p:nvPr/>
        </p:nvGrpSpPr>
        <p:grpSpPr>
          <a:xfrm>
            <a:off x="6595441" y="3236873"/>
            <a:ext cx="422427" cy="315895"/>
            <a:chOff x="6801732" y="3273980"/>
            <a:chExt cx="430898" cy="322229"/>
          </a:xfrm>
        </p:grpSpPr>
        <p:cxnSp>
          <p:nvCxnSpPr>
            <p:cNvPr id="122" name="Straight Connector 121">
              <a:extLst>
                <a:ext uri="{FF2B5EF4-FFF2-40B4-BE49-F238E27FC236}">
                  <a16:creationId xmlns:a16="http://schemas.microsoft.com/office/drawing/2014/main" id="{3BD3595B-A0BD-4A7D-87EE-2B4F0DAA0978}"/>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3CE33F6-8649-4070-BB38-6A5785E720E1}"/>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BFC18C-56DB-43F1-926F-C94C95898F5A}"/>
              </a:ext>
            </a:extLst>
          </p:cNvPr>
          <p:cNvGrpSpPr/>
          <p:nvPr/>
        </p:nvGrpSpPr>
        <p:grpSpPr>
          <a:xfrm>
            <a:off x="10727528" y="3236370"/>
            <a:ext cx="422427" cy="315895"/>
            <a:chOff x="6801732" y="3273980"/>
            <a:chExt cx="430898" cy="322229"/>
          </a:xfrm>
        </p:grpSpPr>
        <p:cxnSp>
          <p:nvCxnSpPr>
            <p:cNvPr id="129" name="Straight Connector 128">
              <a:extLst>
                <a:ext uri="{FF2B5EF4-FFF2-40B4-BE49-F238E27FC236}">
                  <a16:creationId xmlns:a16="http://schemas.microsoft.com/office/drawing/2014/main" id="{5C974BFB-3441-498B-AE5F-826858282B3E}"/>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776DC07-0E7C-43E0-BA33-0F37A9F344B9}"/>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611BB24C-E9F3-4081-AEE7-8D4719ED76D4}"/>
              </a:ext>
            </a:extLst>
          </p:cNvPr>
          <p:cNvGrpSpPr/>
          <p:nvPr/>
        </p:nvGrpSpPr>
        <p:grpSpPr>
          <a:xfrm>
            <a:off x="2642363" y="3243327"/>
            <a:ext cx="422427" cy="315895"/>
            <a:chOff x="6801732" y="3273980"/>
            <a:chExt cx="430898" cy="322229"/>
          </a:xfrm>
        </p:grpSpPr>
        <p:cxnSp>
          <p:nvCxnSpPr>
            <p:cNvPr id="153" name="Straight Connector 152">
              <a:extLst>
                <a:ext uri="{FF2B5EF4-FFF2-40B4-BE49-F238E27FC236}">
                  <a16:creationId xmlns:a16="http://schemas.microsoft.com/office/drawing/2014/main" id="{FF2123DB-B4FB-4F8B-873D-213659EFCF3D}"/>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CA67D5-4314-4E88-A570-A23DA52ABCE8}"/>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52942AF2-8E4B-4D93-A4D1-1DF01D854D8D}"/>
              </a:ext>
            </a:extLst>
          </p:cNvPr>
          <p:cNvGrpSpPr/>
          <p:nvPr/>
        </p:nvGrpSpPr>
        <p:grpSpPr>
          <a:xfrm>
            <a:off x="8821197" y="3245407"/>
            <a:ext cx="306246" cy="294588"/>
            <a:chOff x="8329583" y="1657289"/>
            <a:chExt cx="312387" cy="300495"/>
          </a:xfrm>
        </p:grpSpPr>
        <p:cxnSp>
          <p:nvCxnSpPr>
            <p:cNvPr id="167" name="Straight Connector 166">
              <a:extLst>
                <a:ext uri="{FF2B5EF4-FFF2-40B4-BE49-F238E27FC236}">
                  <a16:creationId xmlns:a16="http://schemas.microsoft.com/office/drawing/2014/main" id="{F175A191-1D8F-4D64-AFB8-B6F2A691B100}"/>
                </a:ext>
              </a:extLst>
            </p:cNvPr>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85340D2-1648-41CB-9E5E-7C0A6A6008A5}"/>
                </a:ext>
              </a:extLst>
            </p:cNvPr>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5A677971-5AA8-4472-B808-63D7A358EE86}"/>
              </a:ext>
            </a:extLst>
          </p:cNvPr>
          <p:cNvGrpSpPr/>
          <p:nvPr/>
        </p:nvGrpSpPr>
        <p:grpSpPr>
          <a:xfrm>
            <a:off x="10474665" y="2138186"/>
            <a:ext cx="827743" cy="995481"/>
            <a:chOff x="9379076" y="807788"/>
            <a:chExt cx="888919" cy="1178761"/>
          </a:xfrm>
        </p:grpSpPr>
        <p:grpSp>
          <p:nvGrpSpPr>
            <p:cNvPr id="177" name="Group 4">
              <a:extLst>
                <a:ext uri="{FF2B5EF4-FFF2-40B4-BE49-F238E27FC236}">
                  <a16:creationId xmlns:a16="http://schemas.microsoft.com/office/drawing/2014/main" id="{9648E2CB-1BE1-485E-966A-11D36AE40C49}"/>
                </a:ext>
              </a:extLst>
            </p:cNvPr>
            <p:cNvGrpSpPr>
              <a:grpSpLocks noChangeAspect="1"/>
            </p:cNvGrpSpPr>
            <p:nvPr/>
          </p:nvGrpSpPr>
          <p:grpSpPr bwMode="auto">
            <a:xfrm>
              <a:off x="9379076" y="807788"/>
              <a:ext cx="888919" cy="1178761"/>
              <a:chOff x="5451" y="337"/>
              <a:chExt cx="825" cy="1094"/>
            </a:xfrm>
            <a:solidFill>
              <a:srgbClr val="9FCCF0"/>
            </a:solidFill>
          </p:grpSpPr>
          <p:sp>
            <p:nvSpPr>
              <p:cNvPr id="179" name="Freeform 5">
                <a:extLst>
                  <a:ext uri="{FF2B5EF4-FFF2-40B4-BE49-F238E27FC236}">
                    <a16:creationId xmlns:a16="http://schemas.microsoft.com/office/drawing/2014/main" id="{2D17533F-5D32-42F1-BD67-A2488E63837F}"/>
                  </a:ext>
                </a:extLst>
              </p:cNvPr>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0" name="Oval 6">
                <a:extLst>
                  <a:ext uri="{FF2B5EF4-FFF2-40B4-BE49-F238E27FC236}">
                    <a16:creationId xmlns:a16="http://schemas.microsoft.com/office/drawing/2014/main" id="{6B3F1DB9-2082-4C4E-AFA3-5B1ED5EA5676}"/>
                  </a:ext>
                </a:extLst>
              </p:cNvPr>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1" name="Freeform 7">
                <a:extLst>
                  <a:ext uri="{FF2B5EF4-FFF2-40B4-BE49-F238E27FC236}">
                    <a16:creationId xmlns:a16="http://schemas.microsoft.com/office/drawing/2014/main" id="{0148563B-34EA-4C75-B701-7C14B344BA18}"/>
                  </a:ext>
                </a:extLst>
              </p:cNvPr>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2" name="Freeform 8">
                <a:extLst>
                  <a:ext uri="{FF2B5EF4-FFF2-40B4-BE49-F238E27FC236}">
                    <a16:creationId xmlns:a16="http://schemas.microsoft.com/office/drawing/2014/main" id="{8F1BCEFB-0EE9-4DCA-8764-FF73CBD78259}"/>
                  </a:ext>
                </a:extLst>
              </p:cNvPr>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3" name="Freeform 9">
                <a:extLst>
                  <a:ext uri="{FF2B5EF4-FFF2-40B4-BE49-F238E27FC236}">
                    <a16:creationId xmlns:a16="http://schemas.microsoft.com/office/drawing/2014/main" id="{6CBA5CEB-E26C-4B29-B9C7-8907B4C6448A}"/>
                  </a:ext>
                </a:extLst>
              </p:cNvPr>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4" name="Freeform 10">
                <a:extLst>
                  <a:ext uri="{FF2B5EF4-FFF2-40B4-BE49-F238E27FC236}">
                    <a16:creationId xmlns:a16="http://schemas.microsoft.com/office/drawing/2014/main" id="{6430AC93-013D-47FF-8933-25A7ECC77D30}"/>
                  </a:ext>
                </a:extLst>
              </p:cNvPr>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5" name="Oval 11">
                <a:extLst>
                  <a:ext uri="{FF2B5EF4-FFF2-40B4-BE49-F238E27FC236}">
                    <a16:creationId xmlns:a16="http://schemas.microsoft.com/office/drawing/2014/main" id="{A30F4E9C-17A6-4DF1-894B-8983031FFFC5}"/>
                  </a:ext>
                </a:extLst>
              </p:cNvPr>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6" name="Freeform 12">
                <a:extLst>
                  <a:ext uri="{FF2B5EF4-FFF2-40B4-BE49-F238E27FC236}">
                    <a16:creationId xmlns:a16="http://schemas.microsoft.com/office/drawing/2014/main" id="{0FE0ADD0-1589-4792-A355-9F8AF0414441}"/>
                  </a:ext>
                </a:extLst>
              </p:cNvPr>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78" name="TextBox 177">
              <a:extLst>
                <a:ext uri="{FF2B5EF4-FFF2-40B4-BE49-F238E27FC236}">
                  <a16:creationId xmlns:a16="http://schemas.microsoft.com/office/drawing/2014/main" id="{0FFB5BDE-F30E-49B8-B530-31E9AE65FCBE}"/>
                </a:ext>
              </a:extLst>
            </p:cNvPr>
            <p:cNvSpPr txBox="1"/>
            <p:nvPr/>
          </p:nvSpPr>
          <p:spPr>
            <a:xfrm>
              <a:off x="9477057" y="1447863"/>
              <a:ext cx="702993" cy="257160"/>
            </a:xfrm>
            <a:prstGeom prst="rect">
              <a:avLst/>
            </a:prstGeom>
            <a:noFill/>
          </p:spPr>
          <p:txBody>
            <a:bodyPr wrap="square" lIns="0" tIns="0" rIns="0" bIns="0" rtlCol="0">
              <a:spAutoFit/>
            </a:bodyPr>
            <a:lstStyle/>
            <a:p>
              <a:pPr algn="ctr" defTabSz="914367">
                <a:lnSpc>
                  <a:spcPct val="90000"/>
                </a:lnSpc>
                <a:spcAft>
                  <a:spcPts val="588"/>
                </a:spcAft>
              </a:pPr>
              <a:r>
                <a:rPr lang="en-US" sz="1568" dirty="0">
                  <a:gradFill>
                    <a:gsLst>
                      <a:gs pos="2917">
                        <a:srgbClr val="969696"/>
                      </a:gs>
                      <a:gs pos="30000">
                        <a:srgbClr val="969696"/>
                      </a:gs>
                    </a:gsLst>
                    <a:lin ang="5400000" scaled="0"/>
                  </a:gradFill>
                  <a:latin typeface="Calibri" panose="020F0502020204030204" pitchFamily="34" charset="0"/>
                  <a:cs typeface="Calibri" panose="020F0502020204030204" pitchFamily="34" charset="0"/>
                </a:rPr>
                <a:t>DATA</a:t>
              </a:r>
            </a:p>
          </p:txBody>
        </p:sp>
      </p:grpSp>
      <p:grpSp>
        <p:nvGrpSpPr>
          <p:cNvPr id="187" name="Group 186">
            <a:extLst>
              <a:ext uri="{FF2B5EF4-FFF2-40B4-BE49-F238E27FC236}">
                <a16:creationId xmlns:a16="http://schemas.microsoft.com/office/drawing/2014/main" id="{4E0CC2B1-A9B0-4721-99BC-BCAA9C7F8CBA}"/>
              </a:ext>
            </a:extLst>
          </p:cNvPr>
          <p:cNvGrpSpPr/>
          <p:nvPr/>
        </p:nvGrpSpPr>
        <p:grpSpPr>
          <a:xfrm>
            <a:off x="8391894" y="1923672"/>
            <a:ext cx="1427213" cy="1731892"/>
            <a:chOff x="7217866" y="656433"/>
            <a:chExt cx="3219498" cy="1667617"/>
          </a:xfrm>
        </p:grpSpPr>
        <p:sp>
          <p:nvSpPr>
            <p:cNvPr id="188" name="Rectangle: Rounded Corners 187">
              <a:extLst>
                <a:ext uri="{FF2B5EF4-FFF2-40B4-BE49-F238E27FC236}">
                  <a16:creationId xmlns:a16="http://schemas.microsoft.com/office/drawing/2014/main" id="{D46BBB57-7B26-45B1-A887-71D9F8AB048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89" name="Rectangle 188">
              <a:extLst>
                <a:ext uri="{FF2B5EF4-FFF2-40B4-BE49-F238E27FC236}">
                  <a16:creationId xmlns:a16="http://schemas.microsoft.com/office/drawing/2014/main" id="{85DD7A5D-B24E-4FC8-A2A9-C8339AFBC305}"/>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Original</a:t>
              </a:r>
            </a:p>
          </p:txBody>
        </p:sp>
      </p:grpSp>
      <p:grpSp>
        <p:nvGrpSpPr>
          <p:cNvPr id="190" name="Group 189">
            <a:extLst>
              <a:ext uri="{FF2B5EF4-FFF2-40B4-BE49-F238E27FC236}">
                <a16:creationId xmlns:a16="http://schemas.microsoft.com/office/drawing/2014/main" id="{0342E072-0C01-4EE2-AE68-CDAA0361B367}"/>
              </a:ext>
            </a:extLst>
          </p:cNvPr>
          <p:cNvGrpSpPr/>
          <p:nvPr/>
        </p:nvGrpSpPr>
        <p:grpSpPr>
          <a:xfrm>
            <a:off x="10156006" y="1926107"/>
            <a:ext cx="1427213" cy="1731892"/>
            <a:chOff x="7217866" y="656433"/>
            <a:chExt cx="3219498" cy="1667617"/>
          </a:xfrm>
        </p:grpSpPr>
        <p:sp>
          <p:nvSpPr>
            <p:cNvPr id="191" name="Rectangle: Rounded Corners 190">
              <a:extLst>
                <a:ext uri="{FF2B5EF4-FFF2-40B4-BE49-F238E27FC236}">
                  <a16:creationId xmlns:a16="http://schemas.microsoft.com/office/drawing/2014/main" id="{771956ED-22E2-4A8E-971F-CDE97CB1BD9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Rectangle 191">
              <a:extLst>
                <a:ext uri="{FF2B5EF4-FFF2-40B4-BE49-F238E27FC236}">
                  <a16:creationId xmlns:a16="http://schemas.microsoft.com/office/drawing/2014/main" id="{F4DDB076-BD57-4CDA-909D-D8E904F90E93}"/>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Backup</a:t>
              </a:r>
            </a:p>
          </p:txBody>
        </p:sp>
      </p:grpSp>
    </p:spTree>
    <p:extLst>
      <p:ext uri="{BB962C8B-B14F-4D97-AF65-F5344CB8AC3E}">
        <p14:creationId xmlns:p14="http://schemas.microsoft.com/office/powerpoint/2010/main" val="4912045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8F25909B-FD85-4324-ACD3-BE5DE1DD3D2F}"/>
              </a:ext>
            </a:extLst>
          </p:cNvPr>
          <p:cNvSpPr/>
          <p:nvPr/>
        </p:nvSpPr>
        <p:spPr>
          <a:xfrm>
            <a:off x="418645" y="1338898"/>
            <a:ext cx="9783989" cy="5093702"/>
          </a:xfrm>
          <a:prstGeom prst="rect">
            <a:avLst/>
          </a:prstGeom>
        </p:spPr>
        <p:txBody>
          <a:bodyPr wrap="square" lIns="179285" rIns="179285">
            <a:spAutoFit/>
          </a:bodyPr>
          <a:lstStyle/>
          <a:p>
            <a:pPr defTabSz="878727" fontAlgn="base">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Recovery Point Objective (RPO) and Recovery Time Objective (RTO)</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Drivers of solution cost</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Minimal </a:t>
            </a:r>
            <a:r>
              <a:rPr lang="en-US" sz="2000"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data loss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Reduce downtime </a:t>
            </a:r>
          </a:p>
          <a:p>
            <a:pPr defTabSz="878727" fontAlgn="base">
              <a:lnSpc>
                <a:spcPct val="150000"/>
              </a:lnSpc>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Availability: Storage redundancy &amp; SLAs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Blob storage: (LRS, GRS, RA-GRS), SLAs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Synchronous vs asynchronous (how data is written)</a:t>
            </a:r>
          </a:p>
          <a:p>
            <a:pPr defTabSz="878727" fontAlgn="base">
              <a:spcBef>
                <a:spcPct val="0"/>
              </a:spcBef>
              <a:spcAft>
                <a:spcPts val="1153"/>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SQL Server Always On Availability Groups (replication for availability)</a:t>
            </a:r>
          </a:p>
          <a:p>
            <a:pPr defTabSz="878727" fontAlgn="base">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Network connectivity</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Application connectivity post failover</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IP management </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Load balancers</a:t>
            </a:r>
          </a:p>
        </p:txBody>
      </p:sp>
    </p:spTree>
    <p:extLst>
      <p:ext uri="{BB962C8B-B14F-4D97-AF65-F5344CB8AC3E}">
        <p14:creationId xmlns:p14="http://schemas.microsoft.com/office/powerpoint/2010/main" val="5094202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82" name="Rectangle 81"/>
          <p:cNvSpPr/>
          <p:nvPr/>
        </p:nvSpPr>
        <p:spPr bwMode="auto">
          <a:xfrm>
            <a:off x="7593082" y="5004257"/>
            <a:ext cx="3199000" cy="115829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996196" y="5850111"/>
            <a:ext cx="37670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9941322" y="5850111"/>
            <a:ext cx="518593"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8327767" y="6298617"/>
            <a:ext cx="1729641" cy="14927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7001584" y="5670486"/>
            <a:ext cx="715029" cy="285132"/>
          </a:xfrm>
          <a:prstGeom prst="rect">
            <a:avLst/>
          </a:prstGeom>
          <a:noFill/>
        </p:spPr>
        <p:txBody>
          <a:bodyPr wrap="none" lIns="0" tIns="0" rIns="0" bIns="0" rtlCol="0">
            <a:spAutoFit/>
          </a:bodyPr>
          <a:lstStyle/>
          <a:p>
            <a:pPr defTabSz="914367">
              <a:lnSpc>
                <a:spcPct val="90000"/>
              </a:lnSpc>
              <a:spcAft>
                <a:spcPts val="576"/>
              </a:spcAft>
            </a:pP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821734" y="5780270"/>
            <a:ext cx="685910" cy="267608"/>
          </a:xfrm>
          <a:prstGeom prst="rect">
            <a:avLst/>
          </a:prstGeom>
        </p:spPr>
      </p:pic>
      <p:cxnSp>
        <p:nvCxnSpPr>
          <p:cNvPr id="125" name="Straight Connector 124"/>
          <p:cNvCxnSpPr/>
          <p:nvPr/>
        </p:nvCxnSpPr>
        <p:spPr>
          <a:xfrm flipV="1">
            <a:off x="10745155" y="4039305"/>
            <a:ext cx="0" cy="67748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0429053" y="3808990"/>
            <a:ext cx="641201" cy="162865"/>
          </a:xfrm>
          <a:prstGeom prst="rect">
            <a:avLst/>
          </a:prstGeom>
          <a:noFill/>
        </p:spPr>
        <p:txBody>
          <a:bodyPr wrap="none" lIns="0" tIns="0" rIns="0" bIns="0" rtlCol="0">
            <a:spAutoFit/>
          </a:bodyPr>
          <a:lstStyle/>
          <a:p>
            <a:pPr algn="ctr" defTabSz="914367">
              <a:lnSpc>
                <a:spcPct val="90000"/>
              </a:lnSpc>
              <a:spcAft>
                <a:spcPts val="576"/>
              </a:spcAft>
            </a:pPr>
            <a:r>
              <a:rPr lang="en-US" sz="1176"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6690145" y="3156511"/>
            <a:ext cx="1061180" cy="840230"/>
          </a:xfrm>
          <a:prstGeom prst="rect">
            <a:avLst/>
          </a:prstGeom>
          <a:noFill/>
        </p:spPr>
        <p:txBody>
          <a:bodyPr wrap="square" lIns="0" tIns="0" rIns="0" bIns="0" rtlCol="0">
            <a:spAutoFit/>
          </a:bodyPr>
          <a:lstStyle/>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7907904" y="3198404"/>
            <a:ext cx="118348" cy="722064"/>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745"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8941749" y="3509401"/>
            <a:ext cx="645885"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9451633" y="2960523"/>
            <a:ext cx="437520" cy="1211179"/>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9535013" y="3475891"/>
            <a:ext cx="280720" cy="167582"/>
          </a:xfrm>
          <a:prstGeom prst="rect">
            <a:avLst/>
          </a:prstGeom>
        </p:spPr>
      </p:pic>
      <p:sp>
        <p:nvSpPr>
          <p:cNvPr id="176" name="TextBox 175"/>
          <p:cNvSpPr txBox="1"/>
          <p:nvPr/>
        </p:nvSpPr>
        <p:spPr>
          <a:xfrm rot="16200000">
            <a:off x="8218206" y="3509426"/>
            <a:ext cx="19556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8498889" y="2963179"/>
            <a:ext cx="437520" cy="1211179"/>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8567371" y="3491499"/>
            <a:ext cx="304174" cy="173911"/>
          </a:xfrm>
          <a:prstGeom prst="rect">
            <a:avLst/>
          </a:prstGeom>
        </p:spPr>
      </p:pic>
      <p:sp>
        <p:nvSpPr>
          <p:cNvPr id="181" name="TextBox 180"/>
          <p:cNvSpPr txBox="1"/>
          <p:nvPr/>
        </p:nvSpPr>
        <p:spPr>
          <a:xfrm>
            <a:off x="10101311" y="4730947"/>
            <a:ext cx="26930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999406" y="4269743"/>
            <a:ext cx="471160" cy="379188"/>
          </a:xfrm>
          <a:prstGeom prst="rect">
            <a:avLst/>
          </a:prstGeom>
        </p:spPr>
      </p:pic>
      <p:sp>
        <p:nvSpPr>
          <p:cNvPr id="183" name="TextBox 182"/>
          <p:cNvSpPr txBox="1"/>
          <p:nvPr/>
        </p:nvSpPr>
        <p:spPr>
          <a:xfrm>
            <a:off x="7925455" y="4730946"/>
            <a:ext cx="43441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955549" y="4272034"/>
            <a:ext cx="390956" cy="374599"/>
          </a:xfrm>
          <a:prstGeom prst="rect">
            <a:avLst/>
          </a:prstGeom>
        </p:spPr>
      </p:pic>
      <p:sp>
        <p:nvSpPr>
          <p:cNvPr id="185" name="TextBox 184"/>
          <p:cNvSpPr txBox="1"/>
          <p:nvPr/>
        </p:nvSpPr>
        <p:spPr>
          <a:xfrm>
            <a:off x="9287341" y="4730945"/>
            <a:ext cx="501740"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9431059" y="4280462"/>
            <a:ext cx="379692" cy="357743"/>
          </a:xfrm>
          <a:prstGeom prst="rect">
            <a:avLst/>
          </a:prstGeom>
        </p:spPr>
      </p:pic>
      <p:sp>
        <p:nvSpPr>
          <p:cNvPr id="187" name="TextBox 186"/>
          <p:cNvSpPr txBox="1"/>
          <p:nvPr/>
        </p:nvSpPr>
        <p:spPr>
          <a:xfrm>
            <a:off x="8757137" y="4730946"/>
            <a:ext cx="174728"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8618595" y="4308708"/>
            <a:ext cx="450109" cy="301254"/>
          </a:xfrm>
          <a:prstGeom prst="rect">
            <a:avLst/>
          </a:prstGeom>
        </p:spPr>
      </p:pic>
      <p:grpSp>
        <p:nvGrpSpPr>
          <p:cNvPr id="190" name="Group 189"/>
          <p:cNvGrpSpPr/>
          <p:nvPr/>
        </p:nvGrpSpPr>
        <p:grpSpPr>
          <a:xfrm>
            <a:off x="8085671" y="1274152"/>
            <a:ext cx="1913733" cy="1372226"/>
            <a:chOff x="8247805" y="1465816"/>
            <a:chExt cx="1952107"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58266" y="2420382"/>
              <a:ext cx="628377" cy="249299"/>
            </a:xfrm>
            <a:prstGeom prst="rect">
              <a:avLst/>
            </a:prstGeom>
            <a:noFill/>
          </p:spPr>
          <p:txBody>
            <a:bodyPr wrap="none" lIns="0" tIns="0" rIns="0" bIns="0" rtlCol="0">
              <a:spAutoFit/>
            </a:bodyPr>
            <a:lstStyle/>
            <a:p>
              <a:pP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5288" y="2606569"/>
              <a:ext cx="274704"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4268" y="1986100"/>
              <a:ext cx="443125"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62626" y="2011997"/>
              <a:ext cx="178232"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84997" y="2606568"/>
              <a:ext cx="511801"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10510179" y="4852006"/>
            <a:ext cx="443815" cy="441837"/>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9976344" y="5151500"/>
            <a:ext cx="453975" cy="628771"/>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8968451" y="5151500"/>
            <a:ext cx="453975" cy="628771"/>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7960560" y="5151500"/>
            <a:ext cx="453975" cy="628771"/>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7135029" y="503067"/>
            <a:ext cx="3946312" cy="2405820"/>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394451" y="1330354"/>
            <a:ext cx="5026941" cy="4201150"/>
          </a:xfrm>
          <a:prstGeom prst="rect">
            <a:avLst/>
          </a:prstGeom>
        </p:spPr>
        <p:txBody>
          <a:bodyPr wrap="square" lIns="179285" rIns="179285">
            <a:spAutoFit/>
          </a:bodyPr>
          <a:lstStyle/>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878727" fontAlgn="base">
              <a:lnSpc>
                <a:spcPct val="150000"/>
              </a:lnSpc>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applications</a:t>
            </a:r>
          </a:p>
          <a:p>
            <a:pPr defTabSz="878727" fontAlgn="base">
              <a:spcBef>
                <a:spcPct val="0"/>
              </a:spcBef>
              <a:spcAft>
                <a:spcPts val="1153"/>
              </a:spcAft>
              <a:defRPr/>
            </a:pPr>
            <a:endPar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lvl="0" defTabSz="878727" fontAlgn="base">
              <a:spcBef>
                <a:spcPct val="0"/>
              </a:spcBef>
              <a:spcAft>
                <a:spcPts val="1153"/>
              </a:spcAft>
              <a:defRPr/>
            </a:pPr>
            <a:r>
              <a:rPr lang="en-US" b="1"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WHEN NOT</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Workload requires synchronous replication, data outside of VHD</a:t>
            </a:r>
          </a:p>
        </p:txBody>
      </p:sp>
    </p:spTree>
    <p:extLst>
      <p:ext uri="{BB962C8B-B14F-4D97-AF65-F5344CB8AC3E}">
        <p14:creationId xmlns:p14="http://schemas.microsoft.com/office/powerpoint/2010/main" val="156572096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6301" y="266008"/>
            <a:ext cx="11152188" cy="747713"/>
          </a:xfrm>
        </p:spPr>
        <p:txBody>
          <a:bodyPr/>
          <a:lstStyle/>
          <a:p>
            <a:pPr defTabSz="914367"/>
            <a:r>
              <a:rPr lang="en-US" sz="4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graphicFrame>
        <p:nvGraphicFramePr>
          <p:cNvPr id="3" name="Table 2"/>
          <p:cNvGraphicFramePr>
            <a:graphicFrameLocks noGrp="1"/>
          </p:cNvGraphicFramePr>
          <p:nvPr>
            <p:extLst/>
          </p:nvPr>
        </p:nvGraphicFramePr>
        <p:xfrm>
          <a:off x="596301" y="1172096"/>
          <a:ext cx="10692384" cy="4742611"/>
        </p:xfrm>
        <a:graphic>
          <a:graphicData uri="http://schemas.openxmlformats.org/drawingml/2006/table">
            <a:tbl>
              <a:tblPr firstRow="1" bandRow="1">
                <a:tableStyleId>{35758FB7-9AC5-4552-8A53-C91805E547FA}</a:tableStyleId>
              </a:tblPr>
              <a:tblGrid>
                <a:gridCol w="3593314">
                  <a:extLst>
                    <a:ext uri="{9D8B030D-6E8A-4147-A177-3AD203B41FA5}">
                      <a16:colId xmlns:a16="http://schemas.microsoft.com/office/drawing/2014/main" val="20000"/>
                    </a:ext>
                  </a:extLst>
                </a:gridCol>
                <a:gridCol w="1720734">
                  <a:extLst>
                    <a:ext uri="{9D8B030D-6E8A-4147-A177-3AD203B41FA5}">
                      <a16:colId xmlns:a16="http://schemas.microsoft.com/office/drawing/2014/main" val="20001"/>
                    </a:ext>
                  </a:extLst>
                </a:gridCol>
                <a:gridCol w="1613127">
                  <a:extLst>
                    <a:ext uri="{9D8B030D-6E8A-4147-A177-3AD203B41FA5}">
                      <a16:colId xmlns:a16="http://schemas.microsoft.com/office/drawing/2014/main" val="20002"/>
                    </a:ext>
                  </a:extLst>
                </a:gridCol>
                <a:gridCol w="3765209">
                  <a:extLst>
                    <a:ext uri="{9D8B030D-6E8A-4147-A177-3AD203B41FA5}">
                      <a16:colId xmlns:a16="http://schemas.microsoft.com/office/drawing/2014/main" val="20003"/>
                    </a:ext>
                  </a:extLst>
                </a:gridCol>
              </a:tblGrid>
              <a:tr h="556951">
                <a:tc>
                  <a:txBody>
                    <a:bodyPr/>
                    <a:lstStyle/>
                    <a:p>
                      <a:r>
                        <a:rPr lang="en-US" sz="2000" b="0" dirty="0">
                          <a:solidFill>
                            <a:srgbClr val="0070C0"/>
                          </a:solidFill>
                          <a:latin typeface="Calibri" panose="020F0502020204030204" pitchFamily="34" charset="0"/>
                          <a:cs typeface="Calibri" panose="020F0502020204030204" pitchFamily="34" charset="0"/>
                        </a:rPr>
                        <a:t>Source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Target</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Availability</a:t>
                      </a:r>
                      <a:r>
                        <a:rPr lang="en-US" sz="2000" b="0" baseline="0" dirty="0">
                          <a:solidFill>
                            <a:srgbClr val="0070C0"/>
                          </a:solidFill>
                          <a:latin typeface="Calibri" panose="020F0502020204030204" pitchFamily="34" charset="0"/>
                          <a:cs typeface="Calibri" panose="020F0502020204030204" pitchFamily="34" charset="0"/>
                        </a:rPr>
                        <a:t> </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Supported Guest</a:t>
                      </a:r>
                      <a:r>
                        <a:rPr lang="en-US" sz="2000" b="0" baseline="0" dirty="0">
                          <a:solidFill>
                            <a:srgbClr val="0070C0"/>
                          </a:solidFill>
                          <a:latin typeface="Calibri" panose="020F0502020204030204" pitchFamily="34" charset="0"/>
                          <a:cs typeface="Calibri" panose="020F0502020204030204" pitchFamily="34" charset="0"/>
                        </a:rPr>
                        <a:t> </a:t>
                      </a:r>
                      <a:r>
                        <a:rPr lang="en-US" sz="2000" b="0" dirty="0">
                          <a:solidFill>
                            <a:srgbClr val="0070C0"/>
                          </a:solidFill>
                          <a:latin typeface="Calibri" panose="020F0502020204030204" pitchFamily="34" charset="0"/>
                          <a:cs typeface="Calibri" panose="020F0502020204030204" pitchFamily="34" charset="0"/>
                        </a:rPr>
                        <a:t>OS</a:t>
                      </a:r>
                      <a:r>
                        <a:rPr lang="en-US" sz="2000" b="0" baseline="0" dirty="0">
                          <a:solidFill>
                            <a:srgbClr val="0070C0"/>
                          </a:solidFill>
                          <a:latin typeface="Calibri" panose="020F0502020204030204" pitchFamily="34" charset="0"/>
                          <a:cs typeface="Calibri" panose="020F0502020204030204" pitchFamily="34" charset="0"/>
                        </a:rPr>
                        <a:t> Types</a:t>
                      </a:r>
                      <a:endParaRPr lang="en-US" sz="20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333">
                <a:tc>
                  <a:txBody>
                    <a:bodyPr/>
                    <a:lstStyle/>
                    <a:p>
                      <a:r>
                        <a:rPr lang="en-US" sz="1600" dirty="0">
                          <a:latin typeface="Calibri" panose="020F0502020204030204" pitchFamily="34" charset="0"/>
                          <a:cs typeface="Calibri" panose="020F0502020204030204" pitchFamily="34" charset="0"/>
                        </a:rPr>
                        <a:t>Hyper-V 2012 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Azure</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004">
                <a:tc>
                  <a:txBody>
                    <a:bodyPr/>
                    <a:lstStyle/>
                    <a:p>
                      <a:r>
                        <a:rPr lang="en-US" sz="1600" dirty="0">
                          <a:latin typeface="Calibri" panose="020F0502020204030204" pitchFamily="34" charset="0"/>
                          <a:cs typeface="Calibri" panose="020F0502020204030204" pitchFamily="34" charset="0"/>
                        </a:rPr>
                        <a:t>Hyper-V</a:t>
                      </a:r>
                      <a:r>
                        <a:rPr lang="en-US" sz="1600" baseline="0" dirty="0">
                          <a:latin typeface="Calibri" panose="020F0502020204030204" pitchFamily="34" charset="0"/>
                          <a:cs typeface="Calibri" panose="020F0502020204030204" pitchFamily="34" charset="0"/>
                        </a:rPr>
                        <a:t> 2008 R2 SP1 and 2012</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a:t>
                      </a:r>
                      <a:r>
                        <a:rPr lang="en-US" sz="1600" baseline="0" dirty="0">
                          <a:latin typeface="Calibri" panose="020F0502020204030204" pitchFamily="34" charset="0"/>
                          <a:cs typeface="Calibri" panose="020F0502020204030204" pitchFamily="34" charset="0"/>
                        </a:rPr>
                        <a:t> and Linux*</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333">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 and</a:t>
                      </a:r>
                      <a:r>
                        <a:rPr lang="en-US" sz="1600" kern="1200" dirty="0">
                          <a:effectLst/>
                          <a:latin typeface="Calibri" panose="020F0502020204030204" pitchFamily="34" charset="0"/>
                          <a:cs typeface="Calibri" panose="020F0502020204030204" pitchFamily="34" charset="0"/>
                        </a:rPr>
                        <a:t> Physical Servers</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and Linux*</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333">
                <a:tc>
                  <a:txBody>
                    <a:bodyPr/>
                    <a:lstStyle/>
                    <a:p>
                      <a:r>
                        <a:rPr lang="en-US" sz="1600" dirty="0">
                          <a:latin typeface="Calibri" panose="020F0502020204030204" pitchFamily="34" charset="0"/>
                          <a:cs typeface="Calibri" panose="020F0502020204030204" pitchFamily="34" charset="0"/>
                        </a:rPr>
                        <a:t>Amazon Web Services (Windows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baseline="0" noProof="0" dirty="0">
                          <a:latin typeface="Calibri" panose="020F0502020204030204" pitchFamily="34" charset="0"/>
                          <a:cs typeface="Calibri" panose="020F0502020204030204" pitchFamily="34" charset="0"/>
                        </a:rPr>
                        <a:t>Windows Server 2008 R2 SP1+ (HVM only)</a:t>
                      </a:r>
                      <a:endParaRPr lang="en-US" sz="1600" kern="1200" baseline="0" dirty="0">
                        <a:solidFill>
                          <a:schemeClr val="tx1"/>
                        </a:solidFill>
                        <a:latin typeface="Calibri" panose="020F0502020204030204" pitchFamily="34" charset="0"/>
                        <a:ea typeface="+mn-ea"/>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4333">
                <a:tc>
                  <a:txBody>
                    <a:bodyPr/>
                    <a:lstStyle/>
                    <a:p>
                      <a:r>
                        <a:rPr lang="en-US" sz="1600" dirty="0">
                          <a:solidFill>
                            <a:schemeClr val="tx1"/>
                          </a:solidFill>
                          <a:latin typeface="Calibri" panose="020F0502020204030204" pitchFamily="34" charset="0"/>
                          <a:cs typeface="Calibri" panose="020F0502020204030204" pitchFamily="34" charset="0"/>
                        </a:rPr>
                        <a:t>Amazon Web Services (Linux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RHEL</a:t>
                      </a:r>
                      <a:r>
                        <a:rPr lang="en-US" sz="1600" baseline="0" dirty="0">
                          <a:solidFill>
                            <a:schemeClr val="tx1"/>
                          </a:solidFill>
                          <a:latin typeface="Calibri" panose="020F0502020204030204" pitchFamily="34" charset="0"/>
                          <a:cs typeface="Calibri" panose="020F0502020204030204" pitchFamily="34" charset="0"/>
                        </a:rPr>
                        <a:t> 6.7 HVM</a:t>
                      </a:r>
                      <a:endParaRPr lang="en-US" sz="1600" b="1" baseline="30000" dirty="0">
                        <a:solidFill>
                          <a:srgbClr val="00B05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04333">
                <a:tc>
                  <a:txBody>
                    <a:bodyPr/>
                    <a:lstStyle/>
                    <a:p>
                      <a:r>
                        <a:rPr lang="en-US" sz="1600" dirty="0">
                          <a:latin typeface="Calibri" panose="020F0502020204030204" pitchFamily="34" charset="0"/>
                          <a:cs typeface="Calibri" panose="020F0502020204030204" pitchFamily="34" charset="0"/>
                        </a:rPr>
                        <a:t>Hyper-V 2012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Hyper-V 2012R2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Hyper-V</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937835">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Hyper-V 2012R2</a:t>
                      </a:r>
                    </a:p>
                    <a:p>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via Microsoft Services Global Delivery</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Serve</a:t>
                      </a:r>
                      <a:r>
                        <a:rPr lang="en-US" sz="1600" baseline="0" dirty="0">
                          <a:latin typeface="Calibri" panose="020F0502020204030204" pitchFamily="34" charset="0"/>
                          <a:cs typeface="Calibri" panose="020F0502020204030204" pitchFamily="34" charset="0"/>
                        </a:rPr>
                        <a:t>r 2008 R2 SP1+</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596301" y="6073082"/>
            <a:ext cx="11049830" cy="307777"/>
          </a:xfrm>
          <a:prstGeom prst="rect">
            <a:avLst/>
          </a:prstGeom>
          <a:noFill/>
        </p:spPr>
        <p:txBody>
          <a:bodyPr wrap="square" lIns="0" tIns="0" rIns="0" bIns="0" rtlCol="0">
            <a:spAutoFit/>
          </a:bodyPr>
          <a:lstStyle/>
          <a:p>
            <a:r>
              <a:rPr lang="en-US" sz="2000" i="1" spc="-70" dirty="0">
                <a:gradFill>
                  <a:gsLst>
                    <a:gs pos="2917">
                      <a:schemeClr val="bg2"/>
                    </a:gs>
                    <a:gs pos="95000">
                      <a:schemeClr val="bg2"/>
                    </a:gs>
                  </a:gsLst>
                  <a:lin ang="5400000" scaled="0"/>
                </a:gradFill>
                <a:latin typeface="Calibri" panose="020F0502020204030204" pitchFamily="34" charset="0"/>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596300" y="6298236"/>
            <a:ext cx="11309753" cy="523220"/>
          </a:xfrm>
          <a:prstGeom prst="rect">
            <a:avLst/>
          </a:prstGeom>
        </p:spPr>
        <p:txBody>
          <a:bodyPr wrap="square">
            <a:spAutoFit/>
          </a:bodyPr>
          <a:lstStyle/>
          <a:p>
            <a:pPr lvl="0">
              <a:defRPr/>
            </a:pPr>
            <a:r>
              <a:rPr lang="en-US" sz="2800" dirty="0"/>
              <a:t>Source: </a:t>
            </a:r>
            <a:r>
              <a:rPr lang="en-US" sz="2800" dirty="0">
                <a:hlinkClick r:id="rId3"/>
              </a:rPr>
              <a:t>https://docs.microsoft.com/en-us/azure/site-recovery/</a:t>
            </a:r>
            <a:r>
              <a:rPr lang="en-US" sz="2800" dirty="0"/>
              <a:t> </a:t>
            </a:r>
          </a:p>
        </p:txBody>
      </p:sp>
    </p:spTree>
    <p:extLst>
      <p:ext uri="{BB962C8B-B14F-4D97-AF65-F5344CB8AC3E}">
        <p14:creationId xmlns:p14="http://schemas.microsoft.com/office/powerpoint/2010/main" val="35859621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fontScale="92500"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1486-EC36-48C5-B24F-5996CD308114}"/>
              </a:ext>
            </a:extLst>
          </p:cNvPr>
          <p:cNvSpPr>
            <a:spLocks noGrp="1"/>
          </p:cNvSpPr>
          <p:nvPr>
            <p:ph type="title"/>
          </p:nvPr>
        </p:nvSpPr>
        <p:spPr/>
        <p:txBody>
          <a:bodyPr/>
          <a:lstStyle/>
          <a:p>
            <a:r>
              <a:rPr lang="en-US" dirty="0"/>
              <a:t>Monitoring and Alerting</a:t>
            </a:r>
          </a:p>
        </p:txBody>
      </p:sp>
      <p:sp>
        <p:nvSpPr>
          <p:cNvPr id="3" name="Rectangle 2">
            <a:extLst>
              <a:ext uri="{FF2B5EF4-FFF2-40B4-BE49-F238E27FC236}">
                <a16:creationId xmlns:a16="http://schemas.microsoft.com/office/drawing/2014/main" id="{FBBC3E18-E875-4469-9AAA-14BF1307802F}"/>
              </a:ext>
            </a:extLst>
          </p:cNvPr>
          <p:cNvSpPr/>
          <p:nvPr/>
        </p:nvSpPr>
        <p:spPr>
          <a:xfrm>
            <a:off x="4268535" y="2377266"/>
            <a:ext cx="369567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4" name="Rectangle 3">
            <a:extLst>
              <a:ext uri="{FF2B5EF4-FFF2-40B4-BE49-F238E27FC236}">
                <a16:creationId xmlns:a16="http://schemas.microsoft.com/office/drawing/2014/main" id="{35A9164F-8154-4638-8556-AC3211A07EA2}"/>
              </a:ext>
            </a:extLst>
          </p:cNvPr>
          <p:cNvSpPr/>
          <p:nvPr/>
        </p:nvSpPr>
        <p:spPr>
          <a:xfrm>
            <a:off x="8254339" y="2377267"/>
            <a:ext cx="369567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5" name="Rectangle 4">
            <a:extLst>
              <a:ext uri="{FF2B5EF4-FFF2-40B4-BE49-F238E27FC236}">
                <a16:creationId xmlns:a16="http://schemas.microsoft.com/office/drawing/2014/main" id="{36707BFB-77FC-45D5-A1D5-1B18C8746287}"/>
              </a:ext>
            </a:extLst>
          </p:cNvPr>
          <p:cNvSpPr/>
          <p:nvPr/>
        </p:nvSpPr>
        <p:spPr>
          <a:xfrm>
            <a:off x="264845" y="2377266"/>
            <a:ext cx="369365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6" name="TextBox 5">
            <a:extLst>
              <a:ext uri="{FF2B5EF4-FFF2-40B4-BE49-F238E27FC236}">
                <a16:creationId xmlns:a16="http://schemas.microsoft.com/office/drawing/2014/main" id="{8D80E22A-EA1B-4047-A920-708B6B5329B3}"/>
              </a:ext>
            </a:extLst>
          </p:cNvPr>
          <p:cNvSpPr txBox="1"/>
          <p:nvPr/>
        </p:nvSpPr>
        <p:spPr>
          <a:xfrm>
            <a:off x="4531636" y="2598065"/>
            <a:ext cx="3691733" cy="461665"/>
          </a:xfrm>
          <a:prstGeom prst="rect">
            <a:avLst/>
          </a:prstGeom>
          <a:noFill/>
        </p:spPr>
        <p:txBody>
          <a:bodyPr wrap="square" rtlCol="0">
            <a:spAutoFit/>
          </a:bodyPr>
          <a:lstStyle/>
          <a:p>
            <a:pPr defTabSz="1218996"/>
            <a:r>
              <a:rPr lang="en-US" sz="2400" kern="0">
                <a:solidFill>
                  <a:prstClr val="white"/>
                </a:solidFill>
                <a:latin typeface="Segoe UI (Body)"/>
                <a:cs typeface="Segoe UI Semibold" panose="020B0702040204020203" pitchFamily="34" charset="0"/>
              </a:rPr>
              <a:t>Azure Advisor</a:t>
            </a:r>
          </a:p>
        </p:txBody>
      </p:sp>
      <p:sp>
        <p:nvSpPr>
          <p:cNvPr id="7" name="TextBox 6">
            <a:extLst>
              <a:ext uri="{FF2B5EF4-FFF2-40B4-BE49-F238E27FC236}">
                <a16:creationId xmlns:a16="http://schemas.microsoft.com/office/drawing/2014/main" id="{EBA961AB-D786-4D53-896D-CB32E705F324}"/>
              </a:ext>
            </a:extLst>
          </p:cNvPr>
          <p:cNvSpPr txBox="1"/>
          <p:nvPr/>
        </p:nvSpPr>
        <p:spPr>
          <a:xfrm>
            <a:off x="8449613" y="2598065"/>
            <a:ext cx="3525235" cy="461665"/>
          </a:xfrm>
          <a:prstGeom prst="rect">
            <a:avLst/>
          </a:prstGeom>
          <a:noFill/>
        </p:spPr>
        <p:txBody>
          <a:bodyPr wrap="square" rtlCol="0">
            <a:spAutoFit/>
          </a:bodyPr>
          <a:lstStyle>
            <a:defPPr>
              <a:defRPr lang="en-US"/>
            </a:defPPr>
            <a:lvl1pPr defTabSz="1243493">
              <a:defRPr sz="2000" kern="0">
                <a:solidFill>
                  <a:schemeClr val="bg1"/>
                </a:solidFill>
                <a:latin typeface="Segoe UI Semibold" panose="020B0702040204020203" pitchFamily="34" charset="0"/>
                <a:cs typeface="Segoe UI Semibold" panose="020B0702040204020203" pitchFamily="34" charset="0"/>
              </a:defRPr>
            </a:lvl1pPr>
          </a:lstStyle>
          <a:p>
            <a:pPr defTabSz="1218996"/>
            <a:r>
              <a:rPr lang="en-US" sz="2400">
                <a:solidFill>
                  <a:prstClr val="white"/>
                </a:solidFill>
                <a:latin typeface="Segoe UI (Body)"/>
              </a:rPr>
              <a:t>Azure Resource Health</a:t>
            </a:r>
          </a:p>
        </p:txBody>
      </p:sp>
      <p:sp>
        <p:nvSpPr>
          <p:cNvPr id="8" name="TextBox 7">
            <a:extLst>
              <a:ext uri="{FF2B5EF4-FFF2-40B4-BE49-F238E27FC236}">
                <a16:creationId xmlns:a16="http://schemas.microsoft.com/office/drawing/2014/main" id="{B10CF003-81E7-4C4D-8872-EAC06B8F4FBF}"/>
              </a:ext>
            </a:extLst>
          </p:cNvPr>
          <p:cNvSpPr txBox="1"/>
          <p:nvPr/>
        </p:nvSpPr>
        <p:spPr>
          <a:xfrm>
            <a:off x="599323" y="2598064"/>
            <a:ext cx="3268339" cy="461665"/>
          </a:xfrm>
          <a:prstGeom prst="rect">
            <a:avLst/>
          </a:prstGeom>
          <a:noFill/>
        </p:spPr>
        <p:txBody>
          <a:bodyPr wrap="square" rtlCol="0">
            <a:spAutoFit/>
          </a:bodyPr>
          <a:lstStyle/>
          <a:p>
            <a:pPr defTabSz="1218996"/>
            <a:r>
              <a:rPr lang="en-US" sz="2400" kern="0">
                <a:solidFill>
                  <a:prstClr val="white"/>
                </a:solidFill>
                <a:latin typeface="Segoe UI (Body)"/>
                <a:cs typeface="Segoe UI Semibold" panose="020B0702040204020203" pitchFamily="34" charset="0"/>
              </a:rPr>
              <a:t>Azure Monitor</a:t>
            </a:r>
          </a:p>
        </p:txBody>
      </p:sp>
      <p:cxnSp>
        <p:nvCxnSpPr>
          <p:cNvPr id="9" name="Straight Connector 8">
            <a:extLst>
              <a:ext uri="{FF2B5EF4-FFF2-40B4-BE49-F238E27FC236}">
                <a16:creationId xmlns:a16="http://schemas.microsoft.com/office/drawing/2014/main" id="{F776287E-7D4D-4950-9513-8522A5631E4C}"/>
              </a:ext>
            </a:extLst>
          </p:cNvPr>
          <p:cNvCxnSpPr/>
          <p:nvPr/>
        </p:nvCxnSpPr>
        <p:spPr>
          <a:xfrm>
            <a:off x="4531636" y="3064329"/>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B4A63F-C94B-4B96-B481-8C2FA698603A}"/>
              </a:ext>
            </a:extLst>
          </p:cNvPr>
          <p:cNvCxnSpPr/>
          <p:nvPr/>
        </p:nvCxnSpPr>
        <p:spPr>
          <a:xfrm>
            <a:off x="8449613" y="3064329"/>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BEA9E9-9B2A-4F28-BADC-53AA05588C49}"/>
              </a:ext>
            </a:extLst>
          </p:cNvPr>
          <p:cNvCxnSpPr/>
          <p:nvPr/>
        </p:nvCxnSpPr>
        <p:spPr>
          <a:xfrm>
            <a:off x="500157" y="3056833"/>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41DD4B-0E69-4383-89E3-7DDBADD6C040}"/>
              </a:ext>
            </a:extLst>
          </p:cNvPr>
          <p:cNvSpPr txBox="1"/>
          <p:nvPr/>
        </p:nvSpPr>
        <p:spPr>
          <a:xfrm>
            <a:off x="4531636" y="3099237"/>
            <a:ext cx="3151243" cy="1856919"/>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Personalized recommendation guide helping you follow best practices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Optimize across four areas -high availability, performance, security, and cost</a:t>
            </a:r>
          </a:p>
        </p:txBody>
      </p:sp>
      <p:sp>
        <p:nvSpPr>
          <p:cNvPr id="13" name="TextBox 12">
            <a:extLst>
              <a:ext uri="{FF2B5EF4-FFF2-40B4-BE49-F238E27FC236}">
                <a16:creationId xmlns:a16="http://schemas.microsoft.com/office/drawing/2014/main" id="{E5FB479B-442A-4AD4-A360-26076A8683FB}"/>
              </a:ext>
            </a:extLst>
          </p:cNvPr>
          <p:cNvSpPr txBox="1"/>
          <p:nvPr/>
        </p:nvSpPr>
        <p:spPr>
          <a:xfrm>
            <a:off x="8540306" y="3114227"/>
            <a:ext cx="3201045" cy="2236510"/>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Diagnose and get support when an Azure issue impacts your resources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Guides you through solutions to mitigate issues with Azure resources</a:t>
            </a:r>
          </a:p>
          <a:p>
            <a:pPr defTabSz="1218996">
              <a:spcAft>
                <a:spcPts val="800"/>
              </a:spcAft>
            </a:pPr>
            <a:endParaRPr lang="en-US" kern="0">
              <a:solidFill>
                <a:prstClr val="white"/>
              </a:solidFill>
              <a:latin typeface="Segoe UI Light" panose="020B0502040204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E34736C0-1FC6-4619-86DF-924AF8A7DE81}"/>
              </a:ext>
            </a:extLst>
          </p:cNvPr>
          <p:cNvSpPr txBox="1"/>
          <p:nvPr/>
        </p:nvSpPr>
        <p:spPr>
          <a:xfrm>
            <a:off x="599324" y="3121010"/>
            <a:ext cx="3070303" cy="2236510"/>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Native monitoring and diagnostics for all your Azure resources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Monitor, diagnose, alert, and be notified of events in your cloud infrastructure</a:t>
            </a:r>
          </a:p>
          <a:p>
            <a:pPr defTabSz="1218996">
              <a:spcAft>
                <a:spcPts val="800"/>
              </a:spcAft>
            </a:pPr>
            <a:endParaRPr lang="en-US" kern="0">
              <a:solidFill>
                <a:prstClr val="white"/>
              </a:solidFill>
              <a:latin typeface="Segoe UI Light" panose="020B0502040204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9764F003-2563-43FD-8C6D-8A32FF5CA792}"/>
              </a:ext>
            </a:extLst>
          </p:cNvPr>
          <p:cNvSpPr txBox="1"/>
          <p:nvPr/>
        </p:nvSpPr>
        <p:spPr>
          <a:xfrm>
            <a:off x="8449613" y="5344774"/>
            <a:ext cx="3395624" cy="353943"/>
          </a:xfrm>
          <a:prstGeom prst="rect">
            <a:avLst/>
          </a:prstGeom>
          <a:noFill/>
        </p:spPr>
        <p:txBody>
          <a:bodyPr wrap="square" rtlCol="0">
            <a:spAutoFit/>
          </a:bodyPr>
          <a:lstStyle/>
          <a:p>
            <a:pPr defTabSz="1218996">
              <a:spcAft>
                <a:spcPts val="800"/>
              </a:spcAft>
            </a:pPr>
            <a:r>
              <a:rPr lang="en-US" sz="1700" kern="0">
                <a:solidFill>
                  <a:prstClr val="white"/>
                </a:solidFill>
                <a:latin typeface="Segoe UI Light" panose="020B0502040204020203" pitchFamily="34" charset="0"/>
                <a:cs typeface="Segoe UI Light" panose="020B0502040204020203" pitchFamily="34" charset="0"/>
              </a:rPr>
              <a:t>http://aka.ms/azureresourcehealth/</a:t>
            </a:r>
          </a:p>
        </p:txBody>
      </p:sp>
      <p:sp>
        <p:nvSpPr>
          <p:cNvPr id="16" name="TextBox 15">
            <a:extLst>
              <a:ext uri="{FF2B5EF4-FFF2-40B4-BE49-F238E27FC236}">
                <a16:creationId xmlns:a16="http://schemas.microsoft.com/office/drawing/2014/main" id="{634FC372-5887-4817-834A-2A7D6D5371DC}"/>
              </a:ext>
            </a:extLst>
          </p:cNvPr>
          <p:cNvSpPr txBox="1"/>
          <p:nvPr/>
        </p:nvSpPr>
        <p:spPr>
          <a:xfrm>
            <a:off x="4531635" y="5318877"/>
            <a:ext cx="2859434" cy="369332"/>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http://aka.ms/azureadvisor/</a:t>
            </a:r>
          </a:p>
        </p:txBody>
      </p:sp>
      <p:sp>
        <p:nvSpPr>
          <p:cNvPr id="17" name="TextBox 16">
            <a:extLst>
              <a:ext uri="{FF2B5EF4-FFF2-40B4-BE49-F238E27FC236}">
                <a16:creationId xmlns:a16="http://schemas.microsoft.com/office/drawing/2014/main" id="{E6F87D49-97BA-4DA3-A0F8-424CAEAA3479}"/>
              </a:ext>
            </a:extLst>
          </p:cNvPr>
          <p:cNvSpPr txBox="1"/>
          <p:nvPr/>
        </p:nvSpPr>
        <p:spPr>
          <a:xfrm>
            <a:off x="599325" y="5316209"/>
            <a:ext cx="3070303" cy="369332"/>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https://aka.ms/azmonitor/</a:t>
            </a:r>
          </a:p>
        </p:txBody>
      </p:sp>
    </p:spTree>
    <p:extLst>
      <p:ext uri="{BB962C8B-B14F-4D97-AF65-F5344CB8AC3E}">
        <p14:creationId xmlns:p14="http://schemas.microsoft.com/office/powerpoint/2010/main" val="46454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xfrm>
            <a:off x="271021" y="1279524"/>
            <a:ext cx="5699760" cy="5370658"/>
          </a:xfrm>
          <a:prstGeom prst="rect">
            <a:avLst/>
          </a:prstGeom>
        </p:spPr>
        <p:txBody>
          <a:bodyPr>
            <a:no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sp>
        <p:nvSpPr>
          <p:cNvPr id="10" name="Content Placeholder 9"/>
          <p:cNvSpPr>
            <a:spLocks noGrp="1"/>
          </p:cNvSpPr>
          <p:nvPr>
            <p:ph sz="half" idx="2"/>
          </p:nvPr>
        </p:nvSpPr>
        <p:spPr>
          <a:xfrm>
            <a:off x="6146800" y="1279524"/>
            <a:ext cx="5897880" cy="5370658"/>
          </a:xfrm>
        </p:spPr>
        <p:txBody>
          <a:bodyPr>
            <a:normAutofit fontScale="475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pic>
        <p:nvPicPr>
          <p:cNvPr id="11" name="Picture 10"/>
          <p:cNvPicPr>
            <a:picLocks noChangeAspect="1"/>
          </p:cNvPicPr>
          <p:nvPr/>
        </p:nvPicPr>
        <p:blipFill>
          <a:blip r:embed="rId3"/>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3114259912"/>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2400" b="1" dirty="0"/>
              <a:t>Additional Information:  SLA for Site Recovery 99.9%</a:t>
            </a:r>
          </a:p>
          <a:p>
            <a:r>
              <a:rPr lang="en-US" sz="2400" dirty="0"/>
              <a:t>"</a:t>
            </a:r>
            <a:r>
              <a:rPr lang="en-US" sz="2400" b="1" dirty="0"/>
              <a:t>Failover</a:t>
            </a:r>
            <a:r>
              <a:rPr lang="en-US" sz="2400" dirty="0"/>
              <a:t>" is the process of transferring control, either simulated or actual, of a Protected Instance from a primary site to a secondary site.</a:t>
            </a:r>
          </a:p>
          <a:p>
            <a:r>
              <a:rPr lang="en-US" sz="2400" dirty="0"/>
              <a:t>"</a:t>
            </a:r>
            <a:r>
              <a:rPr lang="en-US" sz="2400" b="1" dirty="0"/>
              <a:t>On-Premises-to-Azure Failover</a:t>
            </a:r>
            <a:r>
              <a:rPr lang="en-US" sz="24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400" dirty="0"/>
              <a:t>"</a:t>
            </a:r>
            <a:r>
              <a:rPr lang="en-US" sz="2400" b="1" dirty="0"/>
              <a:t>On-Premises-to-On-Premises Failover</a:t>
            </a:r>
            <a:r>
              <a:rPr lang="en-US" sz="2400" dirty="0"/>
              <a:t>" is the Failover of a Protected Instance from a non-Azure primary site to a non-Azure secondary site.</a:t>
            </a:r>
          </a:p>
          <a:p>
            <a:r>
              <a:rPr lang="en-US" sz="2400" dirty="0"/>
              <a:t>"</a:t>
            </a:r>
            <a:r>
              <a:rPr lang="en-US" sz="2400" b="1" dirty="0"/>
              <a:t>Protected Instance</a:t>
            </a:r>
            <a:r>
              <a:rPr lang="en-US" sz="24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201501583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dirty="0" err="1"/>
              <a:t>Sharding</a:t>
            </a:r>
            <a:r>
              <a:rPr lang="en-US" dirty="0"/>
              <a:t> is when you split a database and partition the different parts of the database across multiple drives. A shard is a single horizontal partition of the database.</a:t>
            </a:r>
          </a:p>
          <a:p>
            <a:endParaRPr lang="en-US" dirty="0"/>
          </a:p>
        </p:txBody>
      </p:sp>
    </p:spTree>
    <p:extLst>
      <p:ext uri="{BB962C8B-B14F-4D97-AF65-F5344CB8AC3E}">
        <p14:creationId xmlns:p14="http://schemas.microsoft.com/office/powerpoint/2010/main" val="85379008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5" name="Text Placeholder 4"/>
          <p:cNvSpPr>
            <a:spLocks noGrp="1"/>
          </p:cNvSpPr>
          <p:nvPr>
            <p:ph type="body" sz="quarter" idx="11"/>
          </p:nvPr>
        </p:nvSpPr>
        <p:spPr/>
        <p:txBody>
          <a:bodyPr/>
          <a:lstStyle/>
          <a:p>
            <a:r>
              <a:rPr lang="en-US" sz="44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p:txBody>
      </p:sp>
    </p:spTree>
    <p:extLst>
      <p:ext uri="{BB962C8B-B14F-4D97-AF65-F5344CB8AC3E}">
        <p14:creationId xmlns:p14="http://schemas.microsoft.com/office/powerpoint/2010/main" val="90533425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bg2"/>
              </a:solidFill>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Virtual</a:t>
            </a:r>
            <a:r>
              <a:rPr lang="en-US" sz="3200" u="sng" dirty="0">
                <a:solidFill>
                  <a:srgbClr val="0070C0"/>
                </a:solidFill>
              </a:rPr>
              <a:t> </a:t>
            </a:r>
            <a:r>
              <a:rPr lang="en-US" sz="2800" u="sng" dirty="0">
                <a:solidFill>
                  <a:srgbClr val="0070C0"/>
                </a:solidFill>
                <a:latin typeface="+mn-lt"/>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b="0" u="sng" dirty="0">
                <a:solidFill>
                  <a:srgbClr val="0070C0"/>
                </a:solidFill>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a:lnSpc>
                <a:spcPct val="90000"/>
              </a:lnSpc>
              <a:spcAft>
                <a:spcPts val="600"/>
              </a:spcAft>
            </a:pPr>
            <a:endParaRPr lang="en-US" sz="2000" dirty="0">
              <a:solidFill>
                <a:schemeClr val="bg2"/>
              </a:solidFill>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Hyper-V</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Microsoft Azure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Exchange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SharePoint</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SQL Server</a:t>
            </a:r>
          </a:p>
        </p:txBody>
      </p:sp>
    </p:spTree>
    <p:extLst>
      <p:ext uri="{BB962C8B-B14F-4D97-AF65-F5344CB8AC3E}">
        <p14:creationId xmlns:p14="http://schemas.microsoft.com/office/powerpoint/2010/main" val="404953989"/>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algn="ctr" defTabSz="914192"/>
            <a:r>
              <a:rPr lang="en-US" sz="1765" dirty="0">
                <a:solidFill>
                  <a:srgbClr val="0070C0"/>
                </a:solidFill>
                <a:latin typeface="Segoe UI"/>
              </a:rPr>
              <a:t>4. Schedule &amp; Back up </a:t>
            </a:r>
            <a:r>
              <a:rPr lang="en-GB" sz="1765" dirty="0">
                <a:solidFill>
                  <a:srgbClr val="0070C0"/>
                </a:solidFill>
                <a:latin typeface="Segoe UI"/>
              </a:rPr>
              <a:t>encrypted data</a:t>
            </a:r>
          </a:p>
          <a:p>
            <a:pPr algn="ctr" defTabSz="914192"/>
            <a:endParaRPr lang="en-US" sz="1765" dirty="0">
              <a:solidFill>
                <a:srgbClr val="0070C0"/>
              </a:solidFill>
              <a:latin typeface="Segoe UI"/>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defTabSz="914192"/>
            <a:r>
              <a:rPr lang="en-US" sz="1765" dirty="0">
                <a:latin typeface="Segoe UI"/>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defTabSz="914192"/>
            <a:r>
              <a:rPr lang="en-US" sz="1765" dirty="0">
                <a:latin typeface="Segoe UI"/>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defTabSz="895953"/>
            <a:endParaRPr lang="en-US" sz="1729" dirty="0">
              <a:solidFill>
                <a:srgbClr val="FFFFFF"/>
              </a:solidFill>
              <a:latin typeface="Segoe UI"/>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algn="ctr" defTabSz="914192"/>
            <a:r>
              <a:rPr lang="en-US" sz="1765" dirty="0">
                <a:solidFill>
                  <a:schemeClr val="tx2"/>
                </a:solidFill>
                <a:latin typeface="Segoe UI"/>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algn="ctr" defTabSz="914192"/>
            <a:r>
              <a:rPr lang="en-US" sz="1765" dirty="0">
                <a:solidFill>
                  <a:srgbClr val="7030A0"/>
                </a:solidFill>
                <a:latin typeface="Segoe UI"/>
              </a:rPr>
              <a:t>5. Recover to the same or a different server;</a:t>
            </a:r>
            <a:br>
              <a:rPr lang="en-US" sz="1765" dirty="0">
                <a:solidFill>
                  <a:srgbClr val="7030A0"/>
                </a:solidFill>
                <a:latin typeface="Segoe UI"/>
              </a:rPr>
            </a:br>
            <a:r>
              <a:rPr lang="en-US" sz="1765" dirty="0">
                <a:solidFill>
                  <a:srgbClr val="7030A0"/>
                </a:solidFill>
                <a:latin typeface="Segoe UI"/>
              </a:rPr>
              <a:t>On-</a:t>
            </a:r>
            <a:r>
              <a:rPr lang="en-US" sz="1765" dirty="0" err="1">
                <a:solidFill>
                  <a:srgbClr val="7030A0"/>
                </a:solidFill>
                <a:latin typeface="Segoe UI"/>
              </a:rPr>
              <a:t>Premisis</a:t>
            </a:r>
            <a:r>
              <a:rPr lang="en-US" sz="1765" dirty="0">
                <a:solidFill>
                  <a:srgbClr val="7030A0"/>
                </a:solidFill>
                <a:latin typeface="Segoe UI"/>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defTabSz="914192"/>
            <a:endParaRPr lang="en-US" sz="1765" dirty="0">
              <a:solidFill>
                <a:srgbClr val="000000"/>
              </a:solidFill>
              <a:latin typeface="Segoe UI"/>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defTabSz="914192">
              <a:lnSpc>
                <a:spcPct val="90000"/>
              </a:lnSpc>
              <a:spcAft>
                <a:spcPts val="588"/>
              </a:spcAft>
            </a:pPr>
            <a:r>
              <a:rPr lang="en-US" sz="1371" dirty="0">
                <a:solidFill>
                  <a:srgbClr val="FFFFFF"/>
                </a:solidFill>
                <a:latin typeface="Segoe UI"/>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r>
              <a:rPr lang="en-US" sz="2400" dirty="0"/>
              <a:t>Step-By-Step </a:t>
            </a:r>
          </a:p>
          <a:p>
            <a:r>
              <a:rPr lang="en-US" sz="2400" dirty="0">
                <a:hlinkClick r:id="rId4"/>
              </a:rPr>
              <a:t>https://docs.microsoft.com/en-us/azure/backup/backup-try-azure-backup-in-10-mins</a:t>
            </a:r>
            <a:r>
              <a:rPr lang="en-US" sz="2400" dirty="0"/>
              <a:t> </a:t>
            </a:r>
          </a:p>
        </p:txBody>
      </p:sp>
    </p:spTree>
    <p:extLst>
      <p:ext uri="{BB962C8B-B14F-4D97-AF65-F5344CB8AC3E}">
        <p14:creationId xmlns:p14="http://schemas.microsoft.com/office/powerpoint/2010/main" val="39623909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5400" b="1" dirty="0"/>
              <a:t>    </a:t>
            </a:r>
            <a:r>
              <a:rPr lang="en-US" sz="4800" b="1" dirty="0"/>
              <a:t>MARS</a:t>
            </a:r>
            <a:r>
              <a:rPr lang="en-US" sz="4800" dirty="0"/>
              <a:t>agentinstaller.exe</a:t>
            </a:r>
            <a:endParaRPr lang="en-US" sz="5400" dirty="0"/>
          </a:p>
          <a:p>
            <a:r>
              <a:rPr lang="en-US" dirty="0"/>
              <a:t>Backup Agent is </a:t>
            </a:r>
          </a:p>
          <a:p>
            <a:r>
              <a:rPr lang="en-US" dirty="0"/>
              <a:t>	</a:t>
            </a:r>
            <a:r>
              <a:rPr lang="en-US" b="1" dirty="0"/>
              <a:t>Microsoft Azure Backup</a:t>
            </a:r>
          </a:p>
          <a:p>
            <a:r>
              <a:rPr lang="en-US" dirty="0"/>
              <a:t>	</a:t>
            </a:r>
            <a:r>
              <a:rPr lang="en-US" sz="2000" dirty="0"/>
              <a:t>"C:\Program Files\Microsoft Azure Recovery Services Agent\bin\</a:t>
            </a:r>
            <a:r>
              <a:rPr lang="en-US" b="1" dirty="0" err="1"/>
              <a:t>wabadmin.msc</a:t>
            </a:r>
            <a:r>
              <a:rPr lang="en-US" dirty="0"/>
              <a:t>"</a:t>
            </a:r>
          </a:p>
          <a:p>
            <a:r>
              <a:rPr lang="en-US" dirty="0"/>
              <a:t>Maximum rate of backups per day?</a:t>
            </a:r>
          </a:p>
          <a:p>
            <a:r>
              <a:rPr lang="en-US" sz="4800" b="1" dirty="0"/>
              <a:t>	Three (3) times per day!</a:t>
            </a:r>
          </a:p>
        </p:txBody>
      </p:sp>
      <p:pic>
        <p:nvPicPr>
          <p:cNvPr id="6" name="Picture 5"/>
          <p:cNvPicPr>
            <a:picLocks noChangeAspect="1"/>
          </p:cNvPicPr>
          <p:nvPr/>
        </p:nvPicPr>
        <p:blipFill>
          <a:blip r:embed="rId3"/>
          <a:stretch>
            <a:fillRect/>
          </a:stretch>
        </p:blipFill>
        <p:spPr>
          <a:xfrm>
            <a:off x="8467205" y="1884425"/>
            <a:ext cx="3724795" cy="1829055"/>
          </a:xfrm>
          <a:prstGeom prst="rect">
            <a:avLst/>
          </a:prstGeom>
        </p:spPr>
      </p:pic>
    </p:spTree>
    <p:extLst>
      <p:ext uri="{BB962C8B-B14F-4D97-AF65-F5344CB8AC3E}">
        <p14:creationId xmlns:p14="http://schemas.microsoft.com/office/powerpoint/2010/main" val="118321104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17978167"/>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827267879"/>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Azure Backup Server v2</a:t>
            </a:r>
          </a:p>
        </p:txBody>
      </p:sp>
      <p:sp>
        <p:nvSpPr>
          <p:cNvPr id="6" name="Content Placeholder 5"/>
          <p:cNvSpPr>
            <a:spLocks noGrp="1"/>
          </p:cNvSpPr>
          <p:nvPr>
            <p:ph sz="half" idx="1"/>
          </p:nvPr>
        </p:nvSpPr>
        <p:spPr>
          <a:xfrm>
            <a:off x="223520" y="994299"/>
            <a:ext cx="5699760" cy="5254101"/>
          </a:xfrm>
        </p:spPr>
        <p:txBody>
          <a:bodyPr>
            <a:normAutofit fontScale="92500" lnSpcReduction="10000"/>
          </a:bodyPr>
          <a:lstStyle/>
          <a:p>
            <a:r>
              <a:rPr lang="en-US" dirty="0"/>
              <a:t>Protect application workloads:</a:t>
            </a:r>
          </a:p>
          <a:p>
            <a:pPr lvl="1"/>
            <a:r>
              <a:rPr lang="en-US" dirty="0"/>
              <a:t>Hyper-V VMs, Microsoft SQL Server, SharePoint Server, Microsoft Exchange and Windows clients</a:t>
            </a:r>
          </a:p>
          <a:p>
            <a:r>
              <a:rPr lang="en-US" dirty="0"/>
              <a:t>Backup To: </a:t>
            </a:r>
          </a:p>
          <a:p>
            <a:pPr lvl="1"/>
            <a:r>
              <a:rPr lang="en-US" dirty="0"/>
              <a:t>Disk (D2D), giving high RTOs for tier 1 workloads</a:t>
            </a:r>
          </a:p>
          <a:p>
            <a:pPr lvl="1"/>
            <a:r>
              <a:rPr lang="en-US" dirty="0"/>
              <a:t>Azure (D2D2C) for long term retention</a:t>
            </a:r>
          </a:p>
          <a:p>
            <a:pPr lvl="1"/>
            <a:r>
              <a:rPr lang="en-US" dirty="0"/>
              <a:t>Modern Backup Storage technology (MABS v2) store backups: </a:t>
            </a:r>
          </a:p>
          <a:p>
            <a:pPr lvl="2"/>
            <a:r>
              <a:rPr lang="en-US" dirty="0"/>
              <a:t>Using Resilient File System (</a:t>
            </a:r>
            <a:r>
              <a:rPr lang="en-US" dirty="0" err="1"/>
              <a:t>ReFS</a:t>
            </a:r>
            <a:r>
              <a:rPr lang="en-US" dirty="0"/>
              <a:t>) block-cloning technology to store incremental backups, </a:t>
            </a:r>
          </a:p>
          <a:p>
            <a:pPr lvl="2"/>
            <a:r>
              <a:rPr lang="en-US" dirty="0"/>
              <a:t>MABS v2 significantly improves storage usage and performance. </a:t>
            </a:r>
            <a:endParaRPr lang="en-US" b="1" dirty="0"/>
          </a:p>
          <a:p>
            <a:pPr marL="0" indent="0">
              <a:buNone/>
            </a:pPr>
            <a:r>
              <a:rPr lang="en-US" sz="1900" dirty="0"/>
              <a:t>Note: VMware is supported only in testing if Azure Backup Server is deployed on Windows 2016</a:t>
            </a:r>
          </a:p>
        </p:txBody>
      </p:sp>
      <p:sp>
        <p:nvSpPr>
          <p:cNvPr id="2" name="Content Placeholder 1"/>
          <p:cNvSpPr>
            <a:spLocks noGrp="1"/>
          </p:cNvSpPr>
          <p:nvPr>
            <p:ph sz="half" idx="2"/>
          </p:nvPr>
        </p:nvSpPr>
        <p:spPr>
          <a:xfrm>
            <a:off x="6344920" y="1124996"/>
            <a:ext cx="5699760" cy="5123404"/>
          </a:xfrm>
        </p:spPr>
        <p:txBody>
          <a:bodyPr>
            <a:noAutofit/>
          </a:bodyPr>
          <a:lstStyle/>
          <a:p>
            <a:r>
              <a:rPr lang="en-US" dirty="0">
                <a:highlight>
                  <a:srgbClr val="FFFF00"/>
                </a:highlight>
              </a:rPr>
              <a:t>Microsoft Azure Backup Server </a:t>
            </a:r>
            <a:r>
              <a:rPr lang="en-US" dirty="0"/>
              <a:t>(</a:t>
            </a:r>
            <a:r>
              <a:rPr lang="en-US" dirty="0">
                <a:highlight>
                  <a:srgbClr val="FFFF00"/>
                </a:highlight>
              </a:rPr>
              <a:t>MABS</a:t>
            </a:r>
            <a:r>
              <a:rPr lang="en-US" dirty="0"/>
              <a:t>) Deployment:</a:t>
            </a:r>
          </a:p>
          <a:p>
            <a:pPr lvl="1"/>
            <a:r>
              <a:rPr lang="en-US" dirty="0"/>
              <a:t>physical standalone server.</a:t>
            </a:r>
          </a:p>
          <a:p>
            <a:pPr lvl="1"/>
            <a:r>
              <a:rPr lang="en-US" dirty="0"/>
              <a:t>Hyper-V virtual machine</a:t>
            </a:r>
          </a:p>
          <a:p>
            <a:pPr lvl="1"/>
            <a:r>
              <a:rPr lang="en-US" dirty="0"/>
              <a:t>Windows virtual machine in VMWare</a:t>
            </a:r>
          </a:p>
          <a:p>
            <a:pPr lvl="2"/>
            <a:r>
              <a:rPr lang="en-US" sz="1800" dirty="0"/>
              <a:t>Physical standalone server	</a:t>
            </a:r>
          </a:p>
          <a:p>
            <a:pPr lvl="2"/>
            <a:r>
              <a:rPr lang="en-US" sz="1800" dirty="0"/>
              <a:t>Hyper-V virtual machine</a:t>
            </a:r>
          </a:p>
          <a:p>
            <a:pPr lvl="2"/>
            <a:r>
              <a:rPr lang="en-US" sz="1800" dirty="0"/>
              <a:t>Windows virtual machine in VMWare</a:t>
            </a:r>
          </a:p>
          <a:p>
            <a:pPr lvl="1"/>
            <a:r>
              <a:rPr lang="en-US" dirty="0"/>
              <a:t>An Azure virtual machine - back up cloud workloads running as Azure virtual machines.</a:t>
            </a:r>
          </a:p>
          <a:p>
            <a:endParaRPr lang="en-US" dirty="0"/>
          </a:p>
        </p:txBody>
      </p:sp>
      <p:sp>
        <p:nvSpPr>
          <p:cNvPr id="3" name="Rectangle 2"/>
          <p:cNvSpPr/>
          <p:nvPr/>
        </p:nvSpPr>
        <p:spPr>
          <a:xfrm>
            <a:off x="509100" y="6141317"/>
            <a:ext cx="10286261" cy="707886"/>
          </a:xfrm>
          <a:prstGeom prst="rect">
            <a:avLst/>
          </a:prstGeom>
        </p:spPr>
        <p:txBody>
          <a:bodyPr wrap="square">
            <a:spAutoFit/>
          </a:bodyPr>
          <a:lstStyle/>
          <a:p>
            <a:r>
              <a:rPr lang="en-US" sz="2000" dirty="0"/>
              <a:t>Docs: </a:t>
            </a:r>
            <a:r>
              <a:rPr lang="en-US" sz="2000" dirty="0">
                <a:hlinkClick r:id="rId3"/>
              </a:rPr>
              <a:t>https://azure.microsoft.com/en-us/blog/announcing-microsoft-azure-backup-server/</a:t>
            </a:r>
            <a:r>
              <a:rPr lang="en-US" sz="2000" dirty="0"/>
              <a:t> </a:t>
            </a:r>
          </a:p>
          <a:p>
            <a:r>
              <a:rPr lang="en-US" sz="2000" dirty="0"/>
              <a:t>Download: </a:t>
            </a:r>
            <a:r>
              <a:rPr lang="en-US" sz="2000" dirty="0">
                <a:hlinkClick r:id="rId4"/>
              </a:rPr>
              <a:t>https://www.microsoft.com/en-us/download/details.aspx?id=55269</a:t>
            </a:r>
            <a:endParaRPr lang="en-US" sz="2000" dirty="0"/>
          </a:p>
        </p:txBody>
      </p:sp>
      <p:sp>
        <p:nvSpPr>
          <p:cNvPr id="4" name="Rectangle 3"/>
          <p:cNvSpPr/>
          <p:nvPr/>
        </p:nvSpPr>
        <p:spPr>
          <a:xfrm>
            <a:off x="6506345" y="5187210"/>
            <a:ext cx="5092823" cy="954107"/>
          </a:xfrm>
          <a:prstGeom prst="rect">
            <a:avLst/>
          </a:prstGeom>
        </p:spPr>
        <p:txBody>
          <a:bodyPr wrap="square">
            <a:spAutoFit/>
          </a:bodyPr>
          <a:lstStyle/>
          <a:p>
            <a:r>
              <a:rPr lang="en-US" sz="2800" dirty="0">
                <a:solidFill>
                  <a:srgbClr val="002060"/>
                </a:solidFill>
                <a:highlight>
                  <a:srgbClr val="00FF00"/>
                </a:highlight>
              </a:rPr>
              <a:t>Disks for backup storage pool: 1.5 times size of data to be protected </a:t>
            </a:r>
          </a:p>
        </p:txBody>
      </p:sp>
    </p:spTree>
    <p:extLst>
      <p:ext uri="{BB962C8B-B14F-4D97-AF65-F5344CB8AC3E}">
        <p14:creationId xmlns:p14="http://schemas.microsoft.com/office/powerpoint/2010/main" val="151399144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A25A-9C14-4327-AE09-FFD3130367A7}"/>
              </a:ext>
            </a:extLst>
          </p:cNvPr>
          <p:cNvSpPr>
            <a:spLocks noGrp="1"/>
          </p:cNvSpPr>
          <p:nvPr>
            <p:ph type="title"/>
          </p:nvPr>
        </p:nvSpPr>
        <p:spPr/>
        <p:txBody>
          <a:bodyPr/>
          <a:lstStyle/>
          <a:p>
            <a:r>
              <a:rPr lang="en-US" dirty="0"/>
              <a:t>Microsoft Products and Services - Basic</a:t>
            </a:r>
          </a:p>
        </p:txBody>
      </p:sp>
      <p:sp>
        <p:nvSpPr>
          <p:cNvPr id="4" name="Content Placeholder 3">
            <a:extLst>
              <a:ext uri="{FF2B5EF4-FFF2-40B4-BE49-F238E27FC236}">
                <a16:creationId xmlns:a16="http://schemas.microsoft.com/office/drawing/2014/main" id="{2554354D-DEBB-463D-94C2-268ED48EB6D0}"/>
              </a:ext>
            </a:extLst>
          </p:cNvPr>
          <p:cNvSpPr>
            <a:spLocks noGrp="1"/>
          </p:cNvSpPr>
          <p:nvPr>
            <p:ph idx="1"/>
          </p:nvPr>
        </p:nvSpPr>
        <p:spPr/>
        <p:txBody>
          <a:bodyPr/>
          <a:lstStyle/>
          <a:p>
            <a:pPr marL="0" indent="0">
              <a:buNone/>
            </a:pPr>
            <a:r>
              <a:rPr lang="en-US" dirty="0"/>
              <a:t>Azure Monitor </a:t>
            </a:r>
          </a:p>
          <a:p>
            <a:pPr marL="457200" lvl="1" indent="0">
              <a:buNone/>
            </a:pPr>
            <a:r>
              <a:rPr lang="en-US" dirty="0"/>
              <a:t>Enables basic monitoring for Azure service by allowing collection of </a:t>
            </a:r>
            <a:r>
              <a:rPr lang="en-US" b="1" dirty="0"/>
              <a:t>Metrics</a:t>
            </a:r>
            <a:r>
              <a:rPr lang="en-US" dirty="0"/>
              <a:t>, </a:t>
            </a:r>
            <a:r>
              <a:rPr lang="en-US" b="1" dirty="0"/>
              <a:t>Activity Logs</a:t>
            </a:r>
            <a:r>
              <a:rPr lang="en-US" dirty="0"/>
              <a:t>, and </a:t>
            </a:r>
            <a:r>
              <a:rPr lang="en-US" b="1" dirty="0"/>
              <a:t>Diagnostic logs</a:t>
            </a:r>
          </a:p>
          <a:p>
            <a:pPr marL="0" indent="0">
              <a:buNone/>
            </a:pPr>
            <a:r>
              <a:rPr lang="en-US" dirty="0"/>
              <a:t>Azure Service Health</a:t>
            </a:r>
          </a:p>
          <a:p>
            <a:pPr marL="457200" lvl="1" indent="0">
              <a:buNone/>
            </a:pPr>
            <a:r>
              <a:rPr lang="en-US" dirty="0"/>
              <a:t>Identifies any issues with Azure services</a:t>
            </a:r>
          </a:p>
          <a:p>
            <a:pPr marL="0" indent="0">
              <a:buNone/>
            </a:pPr>
            <a:r>
              <a:rPr lang="en-US" dirty="0"/>
              <a:t>Azure Advisor</a:t>
            </a:r>
          </a:p>
          <a:p>
            <a:pPr marL="457200" lvl="1" indent="0">
              <a:buNone/>
            </a:pPr>
            <a:r>
              <a:rPr lang="en-US" dirty="0"/>
              <a:t>Recommendations for performance, security, high availability AND reduce your overall Azure spend.</a:t>
            </a:r>
          </a:p>
        </p:txBody>
      </p:sp>
    </p:spTree>
    <p:extLst>
      <p:ext uri="{BB962C8B-B14F-4D97-AF65-F5344CB8AC3E}">
        <p14:creationId xmlns:p14="http://schemas.microsoft.com/office/powerpoint/2010/main" val="3189790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Documentation / More Info…</a:t>
            </a:r>
          </a:p>
        </p:txBody>
      </p:sp>
      <p:sp>
        <p:nvSpPr>
          <p:cNvPr id="3" name="Rectangle 2"/>
          <p:cNvSpPr/>
          <p:nvPr/>
        </p:nvSpPr>
        <p:spPr>
          <a:xfrm>
            <a:off x="486229" y="1296965"/>
            <a:ext cx="11546114" cy="3416320"/>
          </a:xfrm>
          <a:prstGeom prst="rect">
            <a:avLst/>
          </a:prstGeom>
        </p:spPr>
        <p:txBody>
          <a:bodyPr wrap="square">
            <a:spAutoFit/>
          </a:bodyPr>
          <a:lstStyle/>
          <a:p>
            <a:r>
              <a:rPr lang="en-US" sz="4800" b="1" dirty="0"/>
              <a:t>Azure Key Vault:</a:t>
            </a:r>
            <a:endParaRPr lang="en-US" sz="4800" b="1" dirty="0">
              <a:hlinkClick r:id="rId3"/>
            </a:endParaRPr>
          </a:p>
          <a:p>
            <a:r>
              <a:rPr lang="en-US" sz="4000" dirty="0">
                <a:hlinkClick r:id="rId3"/>
              </a:rPr>
              <a:t>https://docs.microsoft.com/en-us/azure/key-vault/</a:t>
            </a:r>
            <a:endParaRPr lang="en-US" sz="4000" dirty="0"/>
          </a:p>
          <a:p>
            <a:endParaRPr lang="en-US" sz="4000" dirty="0"/>
          </a:p>
          <a:p>
            <a:r>
              <a:rPr lang="en-US" sz="4800" b="1" dirty="0"/>
              <a:t>Azure Backup: </a:t>
            </a:r>
          </a:p>
          <a:p>
            <a:r>
              <a:rPr lang="en-US" sz="4000" dirty="0">
                <a:hlinkClick r:id="rId4"/>
              </a:rPr>
              <a:t>https://docs.microsoft.com/en-us/azure/backup/</a:t>
            </a:r>
            <a:r>
              <a:rPr lang="en-US" sz="4000" dirty="0"/>
              <a:t> </a:t>
            </a:r>
          </a:p>
        </p:txBody>
      </p:sp>
    </p:spTree>
    <p:extLst>
      <p:ext uri="{BB962C8B-B14F-4D97-AF65-F5344CB8AC3E}">
        <p14:creationId xmlns:p14="http://schemas.microsoft.com/office/powerpoint/2010/main" val="1293617439"/>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Supported workloads</a:t>
            </a:r>
          </a:p>
        </p:txBody>
      </p:sp>
      <p:sp>
        <p:nvSpPr>
          <p:cNvPr id="36" name="TextBox 35"/>
          <p:cNvSpPr txBox="1"/>
          <p:nvPr/>
        </p:nvSpPr>
        <p:spPr>
          <a:xfrm>
            <a:off x="333650" y="396817"/>
            <a:ext cx="7622965" cy="452507"/>
          </a:xfrm>
          <a:prstGeom prst="rect">
            <a:avLst/>
          </a:prstGeom>
          <a:noFill/>
          <a:ln>
            <a:noFill/>
          </a:ln>
        </p:spPr>
        <p:txBody>
          <a:bodyPr wrap="square" lIns="0" tIns="143428" rIns="179285" bIns="143428" rtlCol="0" anchor="b" anchorCtr="0">
            <a:noAutofit/>
          </a:bodyPr>
          <a:lstStyle/>
          <a:p>
            <a:pPr defTabSz="896386">
              <a:spcBef>
                <a:spcPts val="1568"/>
              </a:spcBef>
              <a:spcAft>
                <a:spcPts val="588"/>
              </a:spcAft>
              <a:defRPr/>
            </a:pPr>
            <a:r>
              <a:rPr lang="en-US" sz="1961" kern="0" dirty="0">
                <a:solidFill>
                  <a:schemeClr val="accent1"/>
                </a:solidFill>
                <a:latin typeface="Segoe UI" panose="020B0502040204020203" pitchFamily="34" charset="0"/>
                <a:cs typeface="Segoe UI" panose="020B0502040204020203" pitchFamily="34" charset="0"/>
              </a:rPr>
              <a:t>How customers benefit</a:t>
            </a:r>
          </a:p>
        </p:txBody>
      </p:sp>
      <p:cxnSp>
        <p:nvCxnSpPr>
          <p:cNvPr id="32" name="Straight Connector 31"/>
          <p:cNvCxnSpPr/>
          <p:nvPr/>
        </p:nvCxnSpPr>
        <p:spPr>
          <a:xfrm>
            <a:off x="710959" y="4060019"/>
            <a:ext cx="10770084"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985770" y="4228625"/>
            <a:ext cx="0" cy="1777908"/>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135" y="4090940"/>
            <a:ext cx="4309406"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6096000" y="4090940"/>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552935" y="1923663"/>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a:duotone>
              <a:schemeClr val="accent1">
                <a:shade val="45000"/>
                <a:satMod val="135000"/>
              </a:schemeClr>
              <a:prstClr val="white"/>
            </a:duotone>
          </a:blip>
          <a:srcRect l="44258" t="-5824" r="34997" b="59015"/>
          <a:stretch/>
        </p:blipFill>
        <p:spPr>
          <a:xfrm>
            <a:off x="8553325" y="4764451"/>
            <a:ext cx="1251732" cy="791495"/>
          </a:xfrm>
          <a:prstGeom prst="rect">
            <a:avLst/>
          </a:prstGeom>
        </p:spPr>
      </p:pic>
      <p:sp>
        <p:nvSpPr>
          <p:cNvPr id="41" name="Rectangle 40"/>
          <p:cNvSpPr/>
          <p:nvPr/>
        </p:nvSpPr>
        <p:spPr bwMode="auto">
          <a:xfrm>
            <a:off x="10194969" y="4786413"/>
            <a:ext cx="875081" cy="720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0345" y="4897420"/>
            <a:ext cx="704056" cy="57865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4092009" y="5536735"/>
            <a:ext cx="1555425"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1178160" y="3500839"/>
            <a:ext cx="1517280"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38144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6486414"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92248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789981" y="5536735"/>
            <a:ext cx="1600644"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2409820"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6805946"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8382575"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9793162"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a:grayscl/>
          </a:blip>
          <a:stretch>
            <a:fillRect/>
          </a:stretch>
        </p:blipFill>
        <p:spPr>
          <a:xfrm>
            <a:off x="6878663" y="5269680"/>
            <a:ext cx="1472854" cy="346553"/>
          </a:xfrm>
          <a:prstGeom prst="rect">
            <a:avLst/>
          </a:prstGeom>
        </p:spPr>
      </p:pic>
      <p:pic>
        <p:nvPicPr>
          <p:cNvPr id="56" name="Picture 55"/>
          <p:cNvPicPr>
            <a:picLocks noChangeAspect="1"/>
          </p:cNvPicPr>
          <p:nvPr/>
        </p:nvPicPr>
        <p:blipFill>
          <a:blip r:embed="rId6"/>
          <a:stretch>
            <a:fillRect/>
          </a:stretch>
        </p:blipFill>
        <p:spPr>
          <a:xfrm>
            <a:off x="7678658" y="5096134"/>
            <a:ext cx="555916" cy="90614"/>
          </a:xfrm>
          <a:prstGeom prst="rect">
            <a:avLst/>
          </a:prstGeom>
        </p:spPr>
      </p:pic>
      <p:pic>
        <p:nvPicPr>
          <p:cNvPr id="57" name="Picture 56"/>
          <p:cNvPicPr>
            <a:picLocks noChangeAspect="1"/>
          </p:cNvPicPr>
          <p:nvPr/>
        </p:nvPicPr>
        <p:blipFill>
          <a:blip r:embed="rId7">
            <a:grayscl/>
          </a:blip>
          <a:stretch>
            <a:fillRect/>
          </a:stretch>
        </p:blipFill>
        <p:spPr>
          <a:xfrm>
            <a:off x="6888463" y="4738125"/>
            <a:ext cx="589473" cy="509090"/>
          </a:xfrm>
          <a:prstGeom prst="rect">
            <a:avLst/>
          </a:prstGeom>
        </p:spPr>
      </p:pic>
      <p:pic>
        <p:nvPicPr>
          <p:cNvPr id="134" name="Picture 133"/>
          <p:cNvPicPr>
            <a:picLocks noChangeAspect="1"/>
          </p:cNvPicPr>
          <p:nvPr/>
        </p:nvPicPr>
        <p:blipFill>
          <a:blip r:embed="rId8"/>
          <a:stretch>
            <a:fillRect/>
          </a:stretch>
        </p:blipFill>
        <p:spPr>
          <a:xfrm>
            <a:off x="4577796" y="5007171"/>
            <a:ext cx="600810" cy="444683"/>
          </a:xfrm>
          <a:prstGeom prst="rect">
            <a:avLst/>
          </a:prstGeom>
        </p:spPr>
      </p:pic>
      <p:pic>
        <p:nvPicPr>
          <p:cNvPr id="135" name="Picture 134"/>
          <p:cNvPicPr>
            <a:picLocks noChangeAspect="1"/>
          </p:cNvPicPr>
          <p:nvPr/>
        </p:nvPicPr>
        <p:blipFill>
          <a:blip r:embed="rId9"/>
          <a:stretch>
            <a:fillRect/>
          </a:stretch>
        </p:blipFill>
        <p:spPr>
          <a:xfrm>
            <a:off x="3018009" y="5006843"/>
            <a:ext cx="460896" cy="469388"/>
          </a:xfrm>
          <a:prstGeom prst="rect">
            <a:avLst/>
          </a:prstGeom>
        </p:spPr>
      </p:pic>
      <p:pic>
        <p:nvPicPr>
          <p:cNvPr id="7" name="Picture 6"/>
          <p:cNvPicPr>
            <a:picLocks noChangeAspect="1"/>
          </p:cNvPicPr>
          <p:nvPr/>
        </p:nvPicPr>
        <p:blipFill>
          <a:blip r:embed="rId10"/>
          <a:stretch>
            <a:fillRect/>
          </a:stretch>
        </p:blipFill>
        <p:spPr>
          <a:xfrm>
            <a:off x="1290179" y="5011289"/>
            <a:ext cx="600810" cy="436448"/>
          </a:xfrm>
          <a:prstGeom prst="rect">
            <a:avLst/>
          </a:prstGeom>
        </p:spPr>
      </p:pic>
      <p:pic>
        <p:nvPicPr>
          <p:cNvPr id="9" name="Picture 8"/>
          <p:cNvPicPr>
            <a:picLocks noChangeAspect="1"/>
          </p:cNvPicPr>
          <p:nvPr/>
        </p:nvPicPr>
        <p:blipFill>
          <a:blip r:embed="rId11"/>
          <a:stretch>
            <a:fillRect/>
          </a:stretch>
        </p:blipFill>
        <p:spPr>
          <a:xfrm>
            <a:off x="9515177" y="2643286"/>
            <a:ext cx="1053476" cy="765843"/>
          </a:xfrm>
          <a:prstGeom prst="rect">
            <a:avLst/>
          </a:prstGeom>
        </p:spPr>
      </p:pic>
      <p:pic>
        <p:nvPicPr>
          <p:cNvPr id="10" name="Picture 9"/>
          <p:cNvPicPr>
            <a:picLocks noChangeAspect="1"/>
          </p:cNvPicPr>
          <p:nvPr/>
        </p:nvPicPr>
        <p:blipFill>
          <a:blip r:embed="rId12"/>
          <a:stretch>
            <a:fillRect/>
          </a:stretch>
        </p:blipFill>
        <p:spPr>
          <a:xfrm>
            <a:off x="7046207" y="2651521"/>
            <a:ext cx="526738" cy="732904"/>
          </a:xfrm>
          <a:prstGeom prst="rect">
            <a:avLst/>
          </a:prstGeom>
        </p:spPr>
      </p:pic>
      <p:pic>
        <p:nvPicPr>
          <p:cNvPr id="11" name="Picture 10"/>
          <p:cNvPicPr>
            <a:picLocks noChangeAspect="1"/>
          </p:cNvPicPr>
          <p:nvPr/>
        </p:nvPicPr>
        <p:blipFill>
          <a:blip r:embed="rId13"/>
          <a:stretch>
            <a:fillRect/>
          </a:stretch>
        </p:blipFill>
        <p:spPr>
          <a:xfrm>
            <a:off x="4370079" y="2684460"/>
            <a:ext cx="534968" cy="667025"/>
          </a:xfrm>
          <a:prstGeom prst="rect">
            <a:avLst/>
          </a:prstGeom>
        </p:spPr>
      </p:pic>
      <p:pic>
        <p:nvPicPr>
          <p:cNvPr id="12" name="Picture 11"/>
          <p:cNvPicPr>
            <a:picLocks noChangeAspect="1"/>
          </p:cNvPicPr>
          <p:nvPr/>
        </p:nvPicPr>
        <p:blipFill>
          <a:blip r:embed="rId14"/>
          <a:stretch>
            <a:fillRect/>
          </a:stretch>
        </p:blipFill>
        <p:spPr>
          <a:xfrm>
            <a:off x="1405946" y="2626816"/>
            <a:ext cx="1061706" cy="782313"/>
          </a:xfrm>
          <a:prstGeom prst="rect">
            <a:avLst/>
          </a:prstGeom>
        </p:spPr>
      </p:pic>
    </p:spTree>
    <p:extLst>
      <p:ext uri="{BB962C8B-B14F-4D97-AF65-F5344CB8AC3E}">
        <p14:creationId xmlns:p14="http://schemas.microsoft.com/office/powerpoint/2010/main" val="3759920188"/>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C31A-7B95-4D1B-925D-FA2F494573D6}"/>
              </a:ext>
            </a:extLst>
          </p:cNvPr>
          <p:cNvSpPr>
            <a:spLocks noGrp="1"/>
          </p:cNvSpPr>
          <p:nvPr>
            <p:ph type="title"/>
          </p:nvPr>
        </p:nvSpPr>
        <p:spPr/>
        <p:txBody>
          <a:bodyPr>
            <a:noAutofit/>
          </a:bodyPr>
          <a:lstStyle/>
          <a:p>
            <a:r>
              <a:rPr lang="en-US" sz="5400" dirty="0">
                <a:solidFill>
                  <a:schemeClr val="bg1"/>
                </a:solidFill>
              </a:rPr>
              <a:t>6.5 Describe the use cases for Azure Automation configuration </a:t>
            </a:r>
          </a:p>
        </p:txBody>
      </p:sp>
      <p:sp>
        <p:nvSpPr>
          <p:cNvPr id="5" name="Text Placeholder 4">
            <a:extLst>
              <a:ext uri="{FF2B5EF4-FFF2-40B4-BE49-F238E27FC236}">
                <a16:creationId xmlns:a16="http://schemas.microsoft.com/office/drawing/2014/main" id="{2177E274-1AA8-48C9-8809-C4F4609A4B98}"/>
              </a:ext>
            </a:extLst>
          </p:cNvPr>
          <p:cNvSpPr>
            <a:spLocks noGrp="1"/>
          </p:cNvSpPr>
          <p:nvPr>
            <p:ph type="body" idx="1"/>
          </p:nvPr>
        </p:nvSpPr>
        <p:spPr>
          <a:xfrm>
            <a:off x="692702" y="3452124"/>
            <a:ext cx="10515600" cy="1500187"/>
          </a:xfrm>
        </p:spPr>
        <p:txBody>
          <a:bodyPr>
            <a:normAutofit/>
          </a:bodyPr>
          <a:lstStyle/>
          <a:p>
            <a:pPr marL="800100" lvl="1" indent="-342900">
              <a:buFont typeface="Arial" panose="020B0604020202020204" pitchFamily="34" charset="0"/>
              <a:buChar char="•"/>
            </a:pPr>
            <a:r>
              <a:rPr lang="en-US" sz="2400" dirty="0">
                <a:solidFill>
                  <a:schemeClr val="bg1"/>
                </a:solidFill>
              </a:rPr>
              <a:t>Evaluate when to use Azure Automation, Chef, Puppet, PowerShell, or Desired State Configuration (DSC)</a:t>
            </a:r>
            <a:endParaRPr lang="en-US" sz="2800" dirty="0"/>
          </a:p>
        </p:txBody>
      </p:sp>
    </p:spTree>
    <p:extLst>
      <p:ext uri="{BB962C8B-B14F-4D97-AF65-F5344CB8AC3E}">
        <p14:creationId xmlns:p14="http://schemas.microsoft.com/office/powerpoint/2010/main" val="3575365766"/>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964" y="973"/>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Azure Automation</a:t>
            </a:r>
          </a:p>
        </p:txBody>
      </p:sp>
      <p:sp>
        <p:nvSpPr>
          <p:cNvPr id="171" name="Rectangle 170"/>
          <p:cNvSpPr/>
          <p:nvPr/>
        </p:nvSpPr>
        <p:spPr>
          <a:xfrm>
            <a:off x="384942" y="1281001"/>
            <a:ext cx="5236840" cy="5182252"/>
          </a:xfrm>
          <a:prstGeom prst="rect">
            <a:avLst/>
          </a:prstGeom>
        </p:spPr>
        <p:txBody>
          <a:bodyPr wrap="square" lIns="179285" rIns="179285">
            <a:spAutoFit/>
          </a:bodyPr>
          <a:lstStyle/>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PowerShell &amp; PS Workflow Engines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Use your existing PS scripts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Checkpoint/Parallel if needed</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Author PS, PSWF, Graphical runbooks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Gallery – 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Extensibility, integration</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Assets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global store for variables, credentials, …</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Schedules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Jobs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Troubleshoot/audit via job history</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PowerShell DSC</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Configurations, Pull service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Node Management &amp; Reporting</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Hybrid Runbook Workers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Install on any machine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only outbound ports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Webhooks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URL to start runbook remotely</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id="{14EFCCAF-7355-40DB-BF4F-774585E6CB23}"/>
              </a:ext>
            </a:extLst>
          </p:cNvPr>
          <p:cNvSpPr>
            <a:spLocks/>
          </p:cNvSpPr>
          <p:nvPr/>
        </p:nvSpPr>
        <p:spPr bwMode="auto">
          <a:xfrm flipH="1">
            <a:off x="8704827" y="1905879"/>
            <a:ext cx="1000754" cy="63571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ndParaRPr>
          </a:p>
        </p:txBody>
      </p:sp>
      <p:sp>
        <p:nvSpPr>
          <p:cNvPr id="405" name="Freeform 95">
            <a:extLst>
              <a:ext uri="{FF2B5EF4-FFF2-40B4-BE49-F238E27FC236}">
                <a16:creationId xmlns:a16="http://schemas.microsoft.com/office/drawing/2014/main" id="{0E3CB5E1-3D48-4E3A-A1C8-3EFF71AF88A9}"/>
              </a:ext>
            </a:extLst>
          </p:cNvPr>
          <p:cNvSpPr>
            <a:spLocks/>
          </p:cNvSpPr>
          <p:nvPr/>
        </p:nvSpPr>
        <p:spPr bwMode="auto">
          <a:xfrm flipH="1">
            <a:off x="6922277" y="1799975"/>
            <a:ext cx="116499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06" name="Rectangle 5">
            <a:extLst>
              <a:ext uri="{FF2B5EF4-FFF2-40B4-BE49-F238E27FC236}">
                <a16:creationId xmlns:a16="http://schemas.microsoft.com/office/drawing/2014/main" id="{9E524644-D9AA-448C-80BF-23BF6B1BAEEC}"/>
              </a:ext>
            </a:extLst>
          </p:cNvPr>
          <p:cNvSpPr>
            <a:spLocks noChangeArrowheads="1"/>
          </p:cNvSpPr>
          <p:nvPr/>
        </p:nvSpPr>
        <p:spPr bwMode="auto">
          <a:xfrm>
            <a:off x="8128546" y="3939507"/>
            <a:ext cx="842710" cy="1562923"/>
          </a:xfrm>
          <a:prstGeom prst="rect">
            <a:avLst/>
          </a:prstGeom>
          <a:solidFill>
            <a:srgbClr val="505050">
              <a:lumMod val="75000"/>
              <a:lumOff val="25000"/>
            </a:srgbClr>
          </a:solidFill>
          <a:ln>
            <a:noFill/>
          </a:ln>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07" name="Freeform 6">
            <a:extLst>
              <a:ext uri="{FF2B5EF4-FFF2-40B4-BE49-F238E27FC236}">
                <a16:creationId xmlns:a16="http://schemas.microsoft.com/office/drawing/2014/main" id="{A6961468-BE94-49CE-92FF-393414389AA9}"/>
              </a:ext>
            </a:extLst>
          </p:cNvPr>
          <p:cNvSpPr>
            <a:spLocks/>
          </p:cNvSpPr>
          <p:nvPr/>
        </p:nvSpPr>
        <p:spPr bwMode="auto">
          <a:xfrm flipH="1">
            <a:off x="8769462" y="1734335"/>
            <a:ext cx="2392851" cy="1131971"/>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91414" tIns="45707" rIns="91414" bIns="45707" numCol="1" anchor="t" anchorCtr="0" compatLnSpc="1">
            <a:prstTxWarp prst="textNoShape">
              <a:avLst/>
            </a:prstTxWarp>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505050"/>
              </a:solidFill>
              <a:effectLst/>
              <a:uLnTx/>
              <a:uFillTx/>
              <a:latin typeface="Segoe UI"/>
            </a:endParaRPr>
          </a:p>
        </p:txBody>
      </p:sp>
      <p:cxnSp>
        <p:nvCxnSpPr>
          <p:cNvPr id="408" name="Straight Arrow Connector 407">
            <a:extLst>
              <a:ext uri="{FF2B5EF4-FFF2-40B4-BE49-F238E27FC236}">
                <a16:creationId xmlns:a16="http://schemas.microsoft.com/office/drawing/2014/main" id="{C3657E51-4E6D-44D0-868C-CB5CBE0DB21F}"/>
              </a:ext>
            </a:extLst>
          </p:cNvPr>
          <p:cNvCxnSpPr/>
          <p:nvPr/>
        </p:nvCxnSpPr>
        <p:spPr>
          <a:xfrm>
            <a:off x="10612613" y="3050815"/>
            <a:ext cx="0" cy="676226"/>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id="{08CD40B7-4C8D-4DB2-A00E-60D79E6C6B23}"/>
              </a:ext>
            </a:extLst>
          </p:cNvPr>
          <p:cNvGrpSpPr/>
          <p:nvPr/>
        </p:nvGrpSpPr>
        <p:grpSpPr>
          <a:xfrm>
            <a:off x="9858844" y="3678666"/>
            <a:ext cx="1575849" cy="1583577"/>
            <a:chOff x="6750148" y="2909926"/>
            <a:chExt cx="2084029" cy="2175665"/>
          </a:xfrm>
        </p:grpSpPr>
        <p:grpSp>
          <p:nvGrpSpPr>
            <p:cNvPr id="410" name="Group 409">
              <a:extLst>
                <a:ext uri="{FF2B5EF4-FFF2-40B4-BE49-F238E27FC236}">
                  <a16:creationId xmlns:a16="http://schemas.microsoft.com/office/drawing/2014/main"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5" name="Freeform 6">
                  <a:extLst>
                    <a:ext uri="{FF2B5EF4-FFF2-40B4-BE49-F238E27FC236}">
                      <a16:creationId xmlns:a16="http://schemas.microsoft.com/office/drawing/2014/main"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6" name="Freeform 7">
                  <a:extLst>
                    <a:ext uri="{FF2B5EF4-FFF2-40B4-BE49-F238E27FC236}">
                      <a16:creationId xmlns:a16="http://schemas.microsoft.com/office/drawing/2014/main"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7" name="Freeform 8">
                  <a:extLst>
                    <a:ext uri="{FF2B5EF4-FFF2-40B4-BE49-F238E27FC236}">
                      <a16:creationId xmlns:a16="http://schemas.microsoft.com/office/drawing/2014/main"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8" name="Freeform 9">
                  <a:extLst>
                    <a:ext uri="{FF2B5EF4-FFF2-40B4-BE49-F238E27FC236}">
                      <a16:creationId xmlns:a16="http://schemas.microsoft.com/office/drawing/2014/main"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9" name="Oval 14">
                  <a:extLst>
                    <a:ext uri="{FF2B5EF4-FFF2-40B4-BE49-F238E27FC236}">
                      <a16:creationId xmlns:a16="http://schemas.microsoft.com/office/drawing/2014/main"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0" name="Oval 15">
                  <a:extLst>
                    <a:ext uri="{FF2B5EF4-FFF2-40B4-BE49-F238E27FC236}">
                      <a16:creationId xmlns:a16="http://schemas.microsoft.com/office/drawing/2014/main"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1" name="Oval 16">
                  <a:extLst>
                    <a:ext uri="{FF2B5EF4-FFF2-40B4-BE49-F238E27FC236}">
                      <a16:creationId xmlns:a16="http://schemas.microsoft.com/office/drawing/2014/main"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2" name="Oval 17">
                  <a:extLst>
                    <a:ext uri="{FF2B5EF4-FFF2-40B4-BE49-F238E27FC236}">
                      <a16:creationId xmlns:a16="http://schemas.microsoft.com/office/drawing/2014/main"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22" name="Group 421">
                <a:extLst>
                  <a:ext uri="{FF2B5EF4-FFF2-40B4-BE49-F238E27FC236}">
                    <a16:creationId xmlns:a16="http://schemas.microsoft.com/office/drawing/2014/main"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6" name="Freeform 6">
                  <a:extLst>
                    <a:ext uri="{FF2B5EF4-FFF2-40B4-BE49-F238E27FC236}">
                      <a16:creationId xmlns:a16="http://schemas.microsoft.com/office/drawing/2014/main"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7" name="Freeform 7">
                  <a:extLst>
                    <a:ext uri="{FF2B5EF4-FFF2-40B4-BE49-F238E27FC236}">
                      <a16:creationId xmlns:a16="http://schemas.microsoft.com/office/drawing/2014/main"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8" name="Freeform 8">
                  <a:extLst>
                    <a:ext uri="{FF2B5EF4-FFF2-40B4-BE49-F238E27FC236}">
                      <a16:creationId xmlns:a16="http://schemas.microsoft.com/office/drawing/2014/main"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9" name="Freeform 9">
                  <a:extLst>
                    <a:ext uri="{FF2B5EF4-FFF2-40B4-BE49-F238E27FC236}">
                      <a16:creationId xmlns:a16="http://schemas.microsoft.com/office/drawing/2014/main"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0" name="Oval 14">
                  <a:extLst>
                    <a:ext uri="{FF2B5EF4-FFF2-40B4-BE49-F238E27FC236}">
                      <a16:creationId xmlns:a16="http://schemas.microsoft.com/office/drawing/2014/main"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1" name="Oval 15">
                  <a:extLst>
                    <a:ext uri="{FF2B5EF4-FFF2-40B4-BE49-F238E27FC236}">
                      <a16:creationId xmlns:a16="http://schemas.microsoft.com/office/drawing/2014/main"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2" name="Oval 16">
                  <a:extLst>
                    <a:ext uri="{FF2B5EF4-FFF2-40B4-BE49-F238E27FC236}">
                      <a16:creationId xmlns:a16="http://schemas.microsoft.com/office/drawing/2014/main"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3" name="Oval 17">
                  <a:extLst>
                    <a:ext uri="{FF2B5EF4-FFF2-40B4-BE49-F238E27FC236}">
                      <a16:creationId xmlns:a16="http://schemas.microsoft.com/office/drawing/2014/main"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sp>
            <p:nvSpPr>
              <p:cNvPr id="423" name="Rounded Rectangle 85">
                <a:extLst>
                  <a:ext uri="{FF2B5EF4-FFF2-40B4-BE49-F238E27FC236}">
                    <a16:creationId xmlns:a16="http://schemas.microsoft.com/office/drawing/2014/main"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Hybrid Worker</a:t>
                </a:r>
                <a:endParaRPr kumimoji="0" lang="en-US" sz="952" b="0" i="0" u="none" strike="noStrike" kern="0" cap="none" spc="-50" normalizeH="0" baseline="0" noProof="0" dirty="0">
                  <a:ln>
                    <a:noFill/>
                  </a:ln>
                  <a:effectLst/>
                  <a:uLnTx/>
                  <a:uFillTx/>
                  <a:latin typeface="Segoe UI"/>
                  <a:ea typeface="+mn-ea"/>
                  <a:cs typeface="+mn-cs"/>
                </a:endParaRPr>
              </a:p>
            </p:txBody>
          </p:sp>
        </p:grpSp>
        <p:grpSp>
          <p:nvGrpSpPr>
            <p:cNvPr id="411" name="Group 410">
              <a:extLst>
                <a:ext uri="{FF2B5EF4-FFF2-40B4-BE49-F238E27FC236}">
                  <a16:creationId xmlns:a16="http://schemas.microsoft.com/office/drawing/2014/main"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3" name="Group 412">
                <a:extLst>
                  <a:ext uri="{FF2B5EF4-FFF2-40B4-BE49-F238E27FC236}">
                    <a16:creationId xmlns:a16="http://schemas.microsoft.com/office/drawing/2014/main"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4" name="Group 413">
                <a:extLst>
                  <a:ext uri="{FF2B5EF4-FFF2-40B4-BE49-F238E27FC236}">
                    <a16:creationId xmlns:a16="http://schemas.microsoft.com/office/drawing/2014/main"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grpSp>
      <p:sp>
        <p:nvSpPr>
          <p:cNvPr id="443" name="Freeform 95">
            <a:extLst>
              <a:ext uri="{FF2B5EF4-FFF2-40B4-BE49-F238E27FC236}">
                <a16:creationId xmlns:a16="http://schemas.microsoft.com/office/drawing/2014/main" id="{1E4EC052-4CA3-4961-B47C-FE6E992FA7A0}"/>
              </a:ext>
            </a:extLst>
          </p:cNvPr>
          <p:cNvSpPr>
            <a:spLocks/>
          </p:cNvSpPr>
          <p:nvPr/>
        </p:nvSpPr>
        <p:spPr bwMode="auto">
          <a:xfrm flipH="1">
            <a:off x="7066563" y="1821544"/>
            <a:ext cx="1449075" cy="9846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13770" eaLnBrk="1" fontAlgn="base" latinLnBrk="0" hangingPunct="1">
              <a:lnSpc>
                <a:spcPct val="90000"/>
              </a:lnSpc>
              <a:spcBef>
                <a:spcPct val="0"/>
              </a:spcBef>
              <a:spcAft>
                <a:spcPct val="0"/>
              </a:spcAft>
              <a:buClrTx/>
              <a:buSzTx/>
              <a:buFontTx/>
              <a:buNone/>
              <a:tabLst/>
              <a:defRPr/>
            </a:pPr>
            <a:endParaRPr kumimoji="0" lang="en-US" sz="1400" b="1" i="0" u="none" strike="noStrike" kern="0" cap="none" spc="-50" normalizeH="0" baseline="0" noProof="0" dirty="0">
              <a:ln>
                <a:noFill/>
              </a:ln>
              <a:solidFill>
                <a:srgbClr val="505050">
                  <a:lumMod val="50000"/>
                </a:srgbClr>
              </a:solidFill>
              <a:effectLst/>
              <a:uLnTx/>
              <a:uFillTx/>
              <a:latin typeface="Segoe UI Light"/>
            </a:endParaRPr>
          </a:p>
        </p:txBody>
      </p:sp>
      <p:sp>
        <p:nvSpPr>
          <p:cNvPr id="444" name="Up-Down Arrow 671">
            <a:extLst>
              <a:ext uri="{FF2B5EF4-FFF2-40B4-BE49-F238E27FC236}">
                <a16:creationId xmlns:a16="http://schemas.microsoft.com/office/drawing/2014/main" id="{E9788FC7-961F-4E64-8F72-00B894B6D9CC}"/>
              </a:ext>
            </a:extLst>
          </p:cNvPr>
          <p:cNvSpPr/>
          <p:nvPr/>
        </p:nvSpPr>
        <p:spPr bwMode="auto">
          <a:xfrm rot="5400000">
            <a:off x="8578547" y="2126774"/>
            <a:ext cx="135377" cy="315123"/>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60C7D987-DFD9-4036-8B05-91B182AE1B67}"/>
              </a:ext>
            </a:extLst>
          </p:cNvPr>
          <p:cNvSpPr/>
          <p:nvPr/>
        </p:nvSpPr>
        <p:spPr bwMode="auto">
          <a:xfrm>
            <a:off x="6776535" y="4174049"/>
            <a:ext cx="482074" cy="467124"/>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52" b="0" i="0" u="none" strike="noStrike" kern="0" cap="none" spc="-50" normalizeH="0" baseline="0" noProof="0" dirty="0">
                <a:ln>
                  <a:noFill/>
                </a:ln>
                <a:effectLst/>
                <a:uLnTx/>
                <a:uFillTx/>
                <a:latin typeface="Segoe UI"/>
                <a:ea typeface="+mn-ea"/>
                <a:cs typeface="+mn-cs"/>
              </a:rPr>
              <a:t>SCO</a:t>
            </a:r>
          </a:p>
        </p:txBody>
      </p:sp>
      <p:sp>
        <p:nvSpPr>
          <p:cNvPr id="446" name="Rectangle 445">
            <a:extLst>
              <a:ext uri="{FF2B5EF4-FFF2-40B4-BE49-F238E27FC236}">
                <a16:creationId xmlns:a16="http://schemas.microsoft.com/office/drawing/2014/main" id="{7CC46974-BC0C-45FE-B78E-1FC0D5E40558}"/>
              </a:ext>
            </a:extLst>
          </p:cNvPr>
          <p:cNvSpPr/>
          <p:nvPr/>
        </p:nvSpPr>
        <p:spPr bwMode="auto">
          <a:xfrm>
            <a:off x="6568181" y="366224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Orchestrator</a:t>
            </a:r>
            <a:endParaRPr kumimoji="0" lang="en-US" sz="952" b="0" i="0" u="none" strike="noStrike" kern="0" cap="none" spc="-50" normalizeH="0" baseline="0" noProof="0" dirty="0">
              <a:ln>
                <a:noFill/>
              </a:ln>
              <a:effectLst/>
              <a:uLnTx/>
              <a:uFillTx/>
              <a:latin typeface="Segoe UI"/>
              <a:ea typeface="+mn-ea"/>
              <a:cs typeface="+mn-cs"/>
            </a:endParaRPr>
          </a:p>
        </p:txBody>
      </p:sp>
      <p:grpSp>
        <p:nvGrpSpPr>
          <p:cNvPr id="447" name="Group 446">
            <a:extLst>
              <a:ext uri="{FF2B5EF4-FFF2-40B4-BE49-F238E27FC236}">
                <a16:creationId xmlns:a16="http://schemas.microsoft.com/office/drawing/2014/main" id="{1D716AEE-AC20-408B-88E3-99E38879C6D3}"/>
              </a:ext>
            </a:extLst>
          </p:cNvPr>
          <p:cNvGrpSpPr/>
          <p:nvPr/>
        </p:nvGrpSpPr>
        <p:grpSpPr>
          <a:xfrm>
            <a:off x="6773506" y="4160930"/>
            <a:ext cx="964438" cy="1135169"/>
            <a:chOff x="2472569" y="4180549"/>
            <a:chExt cx="1209968" cy="1541064"/>
          </a:xfrm>
        </p:grpSpPr>
        <p:grpSp>
          <p:nvGrpSpPr>
            <p:cNvPr id="448" name="Group 447">
              <a:extLst>
                <a:ext uri="{FF2B5EF4-FFF2-40B4-BE49-F238E27FC236}">
                  <a16:creationId xmlns:a16="http://schemas.microsoft.com/office/drawing/2014/main"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2" name="Freeform 6">
                <a:extLst>
                  <a:ext uri="{FF2B5EF4-FFF2-40B4-BE49-F238E27FC236}">
                    <a16:creationId xmlns:a16="http://schemas.microsoft.com/office/drawing/2014/main"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3" name="Freeform 7">
                <a:extLst>
                  <a:ext uri="{FF2B5EF4-FFF2-40B4-BE49-F238E27FC236}">
                    <a16:creationId xmlns:a16="http://schemas.microsoft.com/office/drawing/2014/main"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4" name="Freeform 8">
                <a:extLst>
                  <a:ext uri="{FF2B5EF4-FFF2-40B4-BE49-F238E27FC236}">
                    <a16:creationId xmlns:a16="http://schemas.microsoft.com/office/drawing/2014/main"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5" name="Freeform 9">
                <a:extLst>
                  <a:ext uri="{FF2B5EF4-FFF2-40B4-BE49-F238E27FC236}">
                    <a16:creationId xmlns:a16="http://schemas.microsoft.com/office/drawing/2014/main"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6" name="Oval 14">
                <a:extLst>
                  <a:ext uri="{FF2B5EF4-FFF2-40B4-BE49-F238E27FC236}">
                    <a16:creationId xmlns:a16="http://schemas.microsoft.com/office/drawing/2014/main"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7" name="Oval 15">
                <a:extLst>
                  <a:ext uri="{FF2B5EF4-FFF2-40B4-BE49-F238E27FC236}">
                    <a16:creationId xmlns:a16="http://schemas.microsoft.com/office/drawing/2014/main"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8" name="Oval 16">
                <a:extLst>
                  <a:ext uri="{FF2B5EF4-FFF2-40B4-BE49-F238E27FC236}">
                    <a16:creationId xmlns:a16="http://schemas.microsoft.com/office/drawing/2014/main"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9" name="Oval 17">
                <a:extLst>
                  <a:ext uri="{FF2B5EF4-FFF2-40B4-BE49-F238E27FC236}">
                    <a16:creationId xmlns:a16="http://schemas.microsoft.com/office/drawing/2014/main"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49" name="Group 448">
              <a:extLst>
                <a:ext uri="{FF2B5EF4-FFF2-40B4-BE49-F238E27FC236}">
                  <a16:creationId xmlns:a16="http://schemas.microsoft.com/office/drawing/2014/main"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3" name="Freeform 6">
                <a:extLst>
                  <a:ext uri="{FF2B5EF4-FFF2-40B4-BE49-F238E27FC236}">
                    <a16:creationId xmlns:a16="http://schemas.microsoft.com/office/drawing/2014/main"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4" name="Freeform 7">
                <a:extLst>
                  <a:ext uri="{FF2B5EF4-FFF2-40B4-BE49-F238E27FC236}">
                    <a16:creationId xmlns:a16="http://schemas.microsoft.com/office/drawing/2014/main"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5" name="Freeform 8">
                <a:extLst>
                  <a:ext uri="{FF2B5EF4-FFF2-40B4-BE49-F238E27FC236}">
                    <a16:creationId xmlns:a16="http://schemas.microsoft.com/office/drawing/2014/main"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6" name="Freeform 9">
                <a:extLst>
                  <a:ext uri="{FF2B5EF4-FFF2-40B4-BE49-F238E27FC236}">
                    <a16:creationId xmlns:a16="http://schemas.microsoft.com/office/drawing/2014/main"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7" name="Oval 14">
                <a:extLst>
                  <a:ext uri="{FF2B5EF4-FFF2-40B4-BE49-F238E27FC236}">
                    <a16:creationId xmlns:a16="http://schemas.microsoft.com/office/drawing/2014/main"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8" name="Oval 15">
                <a:extLst>
                  <a:ext uri="{FF2B5EF4-FFF2-40B4-BE49-F238E27FC236}">
                    <a16:creationId xmlns:a16="http://schemas.microsoft.com/office/drawing/2014/main"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9" name="Oval 16">
                <a:extLst>
                  <a:ext uri="{FF2B5EF4-FFF2-40B4-BE49-F238E27FC236}">
                    <a16:creationId xmlns:a16="http://schemas.microsoft.com/office/drawing/2014/main"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0" name="Oval 17">
                <a:extLst>
                  <a:ext uri="{FF2B5EF4-FFF2-40B4-BE49-F238E27FC236}">
                    <a16:creationId xmlns:a16="http://schemas.microsoft.com/office/drawing/2014/main"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50" name="Group 449">
              <a:extLst>
                <a:ext uri="{FF2B5EF4-FFF2-40B4-BE49-F238E27FC236}">
                  <a16:creationId xmlns:a16="http://schemas.microsoft.com/office/drawing/2014/main"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61" name="Freeform 36">
                  <a:extLst>
                    <a:ext uri="{FF2B5EF4-FFF2-40B4-BE49-F238E27FC236}">
                      <a16:creationId xmlns:a16="http://schemas.microsoft.com/office/drawing/2014/main"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grpSp>
          <p:nvGrpSpPr>
            <p:cNvPr id="451" name="Group 450">
              <a:extLst>
                <a:ext uri="{FF2B5EF4-FFF2-40B4-BE49-F238E27FC236}">
                  <a16:creationId xmlns:a16="http://schemas.microsoft.com/office/drawing/2014/main"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57" name="Freeform 36">
                  <a:extLst>
                    <a:ext uri="{FF2B5EF4-FFF2-40B4-BE49-F238E27FC236}">
                      <a16:creationId xmlns:a16="http://schemas.microsoft.com/office/drawing/2014/main"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sp>
          <p:nvSpPr>
            <p:cNvPr id="452" name="Rectangle 451">
              <a:extLst>
                <a:ext uri="{FF2B5EF4-FFF2-40B4-BE49-F238E27FC236}">
                  <a16:creationId xmlns:a16="http://schemas.microsoft.com/office/drawing/2014/main"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00" b="0" i="0" u="none" strike="noStrike" kern="0" cap="none" spc="-50" normalizeH="0" baseline="0" noProof="0" dirty="0">
                  <a:ln>
                    <a:noFill/>
                  </a:ln>
                  <a:effectLst/>
                  <a:uLnTx/>
                  <a:uFillTx/>
                  <a:latin typeface="Segoe UI"/>
                  <a:ea typeface="+mn-ea"/>
                  <a:cs typeface="+mn-cs"/>
                </a:rPr>
                <a:t>SMA</a:t>
              </a:r>
              <a:endParaRPr kumimoji="0" lang="en-US" sz="100" b="0" i="0" u="none" strike="noStrike" kern="0" cap="none" spc="-50" normalizeH="0" baseline="0" noProof="0" dirty="0">
                <a:ln>
                  <a:noFill/>
                </a:ln>
                <a:effectLst/>
                <a:uLnTx/>
                <a:uFillTx/>
                <a:latin typeface="Segoe UI"/>
                <a:ea typeface="+mn-ea"/>
                <a:cs typeface="+mn-cs"/>
              </a:endParaRPr>
            </a:p>
          </p:txBody>
        </p:sp>
        <p:sp>
          <p:nvSpPr>
            <p:cNvPr id="453" name="Rounded Rectangle 138">
              <a:extLst>
                <a:ext uri="{FF2B5EF4-FFF2-40B4-BE49-F238E27FC236}">
                  <a16:creationId xmlns:a16="http://schemas.microsoft.com/office/drawing/2014/main"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id="{CF1BA6B9-BEDB-45DD-AE6F-54B45C1C437D}"/>
              </a:ext>
            </a:extLst>
          </p:cNvPr>
          <p:cNvSpPr>
            <a:spLocks/>
          </p:cNvSpPr>
          <p:nvPr/>
        </p:nvSpPr>
        <p:spPr bwMode="auto">
          <a:xfrm>
            <a:off x="8178924" y="4227976"/>
            <a:ext cx="1506312" cy="127445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1" name="Up-Down Arrow 168">
            <a:extLst>
              <a:ext uri="{FF2B5EF4-FFF2-40B4-BE49-F238E27FC236}">
                <a16:creationId xmlns:a16="http://schemas.microsoft.com/office/drawing/2014/main" id="{89E97199-2360-4E27-9609-E324A0B2B8B0}"/>
              </a:ext>
            </a:extLst>
          </p:cNvPr>
          <p:cNvSpPr/>
          <p:nvPr/>
        </p:nvSpPr>
        <p:spPr bwMode="auto">
          <a:xfrm rot="5400000">
            <a:off x="9788420" y="4462723"/>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BB27EE0E-26A3-477E-A8B8-8FC99D7C8CD8}"/>
              </a:ext>
            </a:extLst>
          </p:cNvPr>
          <p:cNvSpPr txBox="1"/>
          <p:nvPr/>
        </p:nvSpPr>
        <p:spPr>
          <a:xfrm>
            <a:off x="8342528" y="4497940"/>
            <a:ext cx="1198479" cy="1086296"/>
          </a:xfrm>
          <a:prstGeom prst="rect">
            <a:avLst/>
          </a:prstGeom>
          <a:solidFill>
            <a:srgbClr val="505050">
              <a:lumMod val="50000"/>
              <a:lumOff val="50000"/>
            </a:srgbClr>
          </a:solidFill>
          <a:ln>
            <a:solidFill>
              <a:schemeClr val="tx2"/>
            </a:solidFill>
          </a:ln>
        </p:spPr>
        <p:txBody>
          <a:bodyPr wrap="square" lIns="182854" tIns="146284" rIns="182854" bIns="146284" rtlCol="0">
            <a:spAutoFit/>
          </a:bodyPr>
          <a:lstStyle/>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Hyper-V</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VMWare</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OpenStack</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a:endParaRPr>
          </a:p>
        </p:txBody>
      </p:sp>
      <p:sp>
        <p:nvSpPr>
          <p:cNvPr id="483" name="Up-Down Arrow 170">
            <a:extLst>
              <a:ext uri="{FF2B5EF4-FFF2-40B4-BE49-F238E27FC236}">
                <a16:creationId xmlns:a16="http://schemas.microsoft.com/office/drawing/2014/main" id="{40E45A39-B249-4485-9841-A01D96524D9E}"/>
              </a:ext>
            </a:extLst>
          </p:cNvPr>
          <p:cNvSpPr/>
          <p:nvPr/>
        </p:nvSpPr>
        <p:spPr bwMode="auto">
          <a:xfrm rot="5400000">
            <a:off x="7914394" y="4481016"/>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id="{993EE73B-6C68-45A6-A4A5-F1A68FBC4509}"/>
              </a:ext>
            </a:extLst>
          </p:cNvPr>
          <p:cNvSpPr>
            <a:spLocks/>
          </p:cNvSpPr>
          <p:nvPr/>
        </p:nvSpPr>
        <p:spPr bwMode="auto">
          <a:xfrm flipH="1">
            <a:off x="9924096" y="2010161"/>
            <a:ext cx="134743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5" name="Rectangle 484">
            <a:extLst>
              <a:ext uri="{FF2B5EF4-FFF2-40B4-BE49-F238E27FC236}">
                <a16:creationId xmlns:a16="http://schemas.microsoft.com/office/drawing/2014/main" id="{EA25B1BD-36BB-4CD0-8461-BEADDB957E8B}"/>
              </a:ext>
            </a:extLst>
          </p:cNvPr>
          <p:cNvSpPr/>
          <p:nvPr/>
        </p:nvSpPr>
        <p:spPr bwMode="auto">
          <a:xfrm>
            <a:off x="9933063" y="205113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Automation</a:t>
            </a:r>
            <a:endParaRPr kumimoji="0" lang="en-US" sz="952"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36131263"/>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1"/>
          </p:nvPr>
        </p:nvSpPr>
        <p:spPr>
          <a:xfrm>
            <a:off x="269241" y="1189494"/>
            <a:ext cx="11655840" cy="1489639"/>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Automating repeatable, identical tasks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Creating resources such as VMs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70393"/>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Desired State Configuration (DSC)</a:t>
            </a:r>
          </a:p>
        </p:txBody>
      </p:sp>
      <p:sp>
        <p:nvSpPr>
          <p:cNvPr id="6" name="Text Placeholder 5"/>
          <p:cNvSpPr>
            <a:spLocks noGrp="1"/>
          </p:cNvSpPr>
          <p:nvPr>
            <p:ph type="body" sz="quarter" idx="11"/>
          </p:nvPr>
        </p:nvSpPr>
        <p:spPr>
          <a:xfrm>
            <a:off x="269241" y="1189494"/>
            <a:ext cx="11655840" cy="4893647"/>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Discovering the actual </a:t>
            </a:r>
            <a:r>
              <a:rPr lang="en-US" sz="2400" dirty="0" err="1">
                <a:solidFill>
                  <a:srgbClr val="000000"/>
                </a:solidFill>
                <a:latin typeface="Calibri" panose="020F0502020204030204" pitchFamily="34" charset="0"/>
                <a:cs typeface="Calibri" panose="020F0502020204030204" pitchFamily="34" charset="0"/>
              </a:rPr>
              <a:t>confi</a:t>
            </a:r>
            <a:r>
              <a:rPr lang="en-US" sz="2400" dirty="0">
                <a:solidFill>
                  <a:srgbClr val="000000"/>
                </a:solidFill>
                <a:latin typeface="Calibri" panose="020F0502020204030204" pitchFamily="34" charset="0"/>
                <a:cs typeface="Calibri" panose="020F0502020204030204" pitchFamily="34" charset="0"/>
              </a:rPr>
              <a:t> </a:t>
            </a:r>
            <a:r>
              <a:rPr lang="en-US" sz="2400" dirty="0" err="1">
                <a:solidFill>
                  <a:srgbClr val="000000"/>
                </a:solidFill>
                <a:latin typeface="Calibri" panose="020F0502020204030204" pitchFamily="34" charset="0"/>
                <a:cs typeface="Calibri" panose="020F0502020204030204" pitchFamily="34" charset="0"/>
              </a:rPr>
              <a:t>guration</a:t>
            </a:r>
            <a:r>
              <a:rPr lang="en-US" sz="2400" dirty="0">
                <a:solidFill>
                  <a:srgbClr val="000000"/>
                </a:solidFill>
                <a:latin typeface="Calibri" panose="020F0502020204030204" pitchFamily="34" charset="0"/>
                <a:cs typeface="Calibri" panose="020F0502020204030204" pitchFamily="34" charset="0"/>
              </a:rPr>
              <a:t> state on a given node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Fixing a </a:t>
            </a:r>
            <a:r>
              <a:rPr lang="en-US" sz="2400" dirty="0" err="1">
                <a:solidFill>
                  <a:srgbClr val="000000"/>
                </a:solidFill>
                <a:latin typeface="Calibri" panose="020F0502020204030204" pitchFamily="34" charset="0"/>
                <a:cs typeface="Calibri" panose="020F0502020204030204" pitchFamily="34" charset="0"/>
              </a:rPr>
              <a:t>confi</a:t>
            </a:r>
            <a:r>
              <a:rPr lang="en-US" sz="2400" dirty="0">
                <a:solidFill>
                  <a:srgbClr val="000000"/>
                </a:solidFill>
                <a:latin typeface="Calibri" panose="020F0502020204030204" pitchFamily="34" charset="0"/>
                <a:cs typeface="Calibri" panose="020F0502020204030204" pitchFamily="34" charset="0"/>
              </a:rPr>
              <a:t> </a:t>
            </a:r>
            <a:r>
              <a:rPr lang="en-US" sz="2400" dirty="0" err="1">
                <a:solidFill>
                  <a:srgbClr val="000000"/>
                </a:solidFill>
                <a:latin typeface="Calibri" panose="020F0502020204030204" pitchFamily="34" charset="0"/>
                <a:cs typeface="Calibri" panose="020F0502020204030204" pitchFamily="34" charset="0"/>
              </a:rPr>
              <a:t>guration</a:t>
            </a:r>
            <a:r>
              <a:rPr lang="en-US" sz="2400" dirty="0">
                <a:solidFill>
                  <a:srgbClr val="000000"/>
                </a:solidFill>
                <a:latin typeface="Calibri" panose="020F0502020204030204" pitchFamily="34" charset="0"/>
                <a:cs typeface="Calibri" panose="020F0502020204030204" pitchFamily="34" charset="0"/>
              </a:rPr>
              <a:t> that has drifted away from the desired state</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1417722"/>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D91BC-334D-4129-83B6-A63616FFED6A}"/>
              </a:ext>
            </a:extLst>
          </p:cNvPr>
          <p:cNvSpPr>
            <a:spLocks noGrp="1"/>
          </p:cNvSpPr>
          <p:nvPr>
            <p:ph type="title"/>
          </p:nvPr>
        </p:nvSpPr>
        <p:spPr/>
        <p:txBody>
          <a:bodyPr>
            <a:normAutofit fontScale="90000"/>
          </a:bodyPr>
          <a:lstStyle/>
          <a:p>
            <a:r>
              <a:rPr lang="en-US" b="1" dirty="0"/>
              <a:t>Create a standalone Azure Automation account</a:t>
            </a:r>
            <a:endParaRPr lang="en-US" dirty="0"/>
          </a:p>
        </p:txBody>
      </p:sp>
      <p:sp>
        <p:nvSpPr>
          <p:cNvPr id="5" name="Content Placeholder 4">
            <a:extLst>
              <a:ext uri="{FF2B5EF4-FFF2-40B4-BE49-F238E27FC236}">
                <a16:creationId xmlns:a16="http://schemas.microsoft.com/office/drawing/2014/main" id="{7C4EAA70-A0BA-4579-9F70-A131B353E78D}"/>
              </a:ext>
            </a:extLst>
          </p:cNvPr>
          <p:cNvSpPr>
            <a:spLocks noGrp="1"/>
          </p:cNvSpPr>
          <p:nvPr>
            <p:ph idx="1"/>
          </p:nvPr>
        </p:nvSpPr>
        <p:spPr/>
        <p:txBody>
          <a:bodyPr/>
          <a:lstStyle/>
          <a:p>
            <a:r>
              <a:rPr lang="en-US" b="1" dirty="0"/>
              <a:t>Create a new Automation Account from the Azure portal</a:t>
            </a:r>
            <a:endParaRPr lang="en-US" dirty="0"/>
          </a:p>
        </p:txBody>
      </p:sp>
      <p:sp>
        <p:nvSpPr>
          <p:cNvPr id="6" name="Text Placeholder 5">
            <a:extLst>
              <a:ext uri="{FF2B5EF4-FFF2-40B4-BE49-F238E27FC236}">
                <a16:creationId xmlns:a16="http://schemas.microsoft.com/office/drawing/2014/main" id="{09B625FA-8992-4C0E-B05E-9C560109A42F}"/>
              </a:ext>
            </a:extLst>
          </p:cNvPr>
          <p:cNvSpPr>
            <a:spLocks noGrp="1"/>
          </p:cNvSpPr>
          <p:nvPr>
            <p:ph type="body" sz="quarter" idx="10"/>
          </p:nvPr>
        </p:nvSpPr>
        <p:spPr/>
        <p:txBody>
          <a:bodyPr/>
          <a:lstStyle/>
          <a:p>
            <a:r>
              <a:rPr lang="en-US" dirty="0">
                <a:hlinkClick r:id="rId3"/>
              </a:rPr>
              <a:t>https://docs.microsoft.com/en-us/azure/automation/automation-create-standalone-account</a:t>
            </a:r>
            <a:r>
              <a:rPr lang="en-US" dirty="0"/>
              <a:t> </a:t>
            </a:r>
          </a:p>
        </p:txBody>
      </p:sp>
    </p:spTree>
    <p:extLst>
      <p:ext uri="{BB962C8B-B14F-4D97-AF65-F5344CB8AC3E}">
        <p14:creationId xmlns:p14="http://schemas.microsoft.com/office/powerpoint/2010/main" val="969115057"/>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fontScale="92500" lnSpcReduction="10000"/>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5200" dirty="0"/>
              <a:t>Implement DevOps practices</a:t>
            </a:r>
          </a:p>
          <a:p>
            <a:endParaRPr lang="en-US" dirty="0"/>
          </a:p>
          <a:p>
            <a:endParaRPr lang="en-US" dirty="0"/>
          </a:p>
        </p:txBody>
      </p:sp>
    </p:spTree>
    <p:extLst>
      <p:ext uri="{BB962C8B-B14F-4D97-AF65-F5344CB8AC3E}">
        <p14:creationId xmlns:p14="http://schemas.microsoft.com/office/powerpoint/2010/main" val="3101517403"/>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F072B36-7D30-4840-89F7-283616241575}"/>
              </a:ext>
            </a:extLst>
          </p:cNvPr>
          <p:cNvSpPr>
            <a:spLocks noGrp="1"/>
          </p:cNvSpPr>
          <p:nvPr>
            <p:ph type="title"/>
          </p:nvPr>
        </p:nvSpPr>
        <p:spPr/>
        <p:txBody>
          <a:bodyPr>
            <a:normAutofit fontScale="90000"/>
          </a:bodyPr>
          <a:lstStyle/>
          <a:p>
            <a:r>
              <a:rPr lang="en-US" dirty="0"/>
              <a:t>Hybrid Azure Automation - DSC</a:t>
            </a:r>
          </a:p>
        </p:txBody>
      </p:sp>
      <p:sp>
        <p:nvSpPr>
          <p:cNvPr id="10" name="Text Placeholder 9">
            <a:extLst>
              <a:ext uri="{FF2B5EF4-FFF2-40B4-BE49-F238E27FC236}">
                <a16:creationId xmlns:a16="http://schemas.microsoft.com/office/drawing/2014/main" id="{0713C4AD-8562-4073-A080-B150E938A93B}"/>
              </a:ext>
            </a:extLst>
          </p:cNvPr>
          <p:cNvSpPr>
            <a:spLocks noGrp="1"/>
          </p:cNvSpPr>
          <p:nvPr>
            <p:ph type="body" sz="quarter" idx="11"/>
          </p:nvPr>
        </p:nvSpPr>
        <p:spPr>
          <a:xfrm>
            <a:off x="268080" y="1271204"/>
            <a:ext cx="6370320" cy="4641916"/>
          </a:xfrm>
        </p:spPr>
        <p:txBody>
          <a:bodyPr/>
          <a:lstStyle/>
          <a:p>
            <a:r>
              <a:rPr lang="en-US" sz="2400" dirty="0"/>
              <a:t>DSC configurations stored in Azure Automation can be directly applied to Azure virtual machines. Other physical and virtual machines can request configurations from the Azure Automation DSC pull server.</a:t>
            </a:r>
          </a:p>
          <a:p>
            <a:r>
              <a:rPr lang="en-US" sz="2400" dirty="0"/>
              <a:t>Note </a:t>
            </a:r>
          </a:p>
          <a:p>
            <a:pPr marL="342900" indent="-342900">
              <a:buFont typeface="Arial" panose="020B0604020202020204" pitchFamily="34" charset="0"/>
              <a:buChar char="•"/>
            </a:pPr>
            <a:r>
              <a:rPr lang="en-US" sz="2000" dirty="0"/>
              <a:t>TCP 443 from local to Azure</a:t>
            </a:r>
          </a:p>
          <a:p>
            <a:pPr marL="342900" indent="-342900">
              <a:buFont typeface="Arial" panose="020B0604020202020204" pitchFamily="34" charset="0"/>
              <a:buChar char="•"/>
            </a:pPr>
            <a:r>
              <a:rPr lang="en-US" sz="2000" dirty="0"/>
              <a:t>TCP 5985/5986 Hybrid Runbook Worker to local machines and resources</a:t>
            </a:r>
          </a:p>
          <a:p>
            <a:pPr marL="342900" indent="-342900">
              <a:buFont typeface="Arial" panose="020B0604020202020204" pitchFamily="34" charset="0"/>
              <a:buChar char="•"/>
            </a:pPr>
            <a:r>
              <a:rPr lang="en-US" sz="2000" dirty="0"/>
              <a:t>Hybrid Runbook worker is running locally and managing local resources</a:t>
            </a:r>
            <a:endParaRPr lang="en-US" sz="3600" dirty="0"/>
          </a:p>
        </p:txBody>
      </p:sp>
      <p:sp>
        <p:nvSpPr>
          <p:cNvPr id="8" name="Text Placeholder 7">
            <a:extLst>
              <a:ext uri="{FF2B5EF4-FFF2-40B4-BE49-F238E27FC236}">
                <a16:creationId xmlns:a16="http://schemas.microsoft.com/office/drawing/2014/main" id="{B41E7C49-A395-4F83-9DD7-4912E40D972D}"/>
              </a:ext>
            </a:extLst>
          </p:cNvPr>
          <p:cNvSpPr>
            <a:spLocks noGrp="1"/>
          </p:cNvSpPr>
          <p:nvPr>
            <p:ph type="body" sz="quarter" idx="10"/>
          </p:nvPr>
        </p:nvSpPr>
        <p:spPr/>
        <p:txBody>
          <a:bodyPr/>
          <a:lstStyle/>
          <a:p>
            <a:r>
              <a:rPr lang="en-US" dirty="0"/>
              <a:t>https://docs.microsoft.com/en-us/azure/automation/automation-offering-get-started</a:t>
            </a:r>
          </a:p>
        </p:txBody>
      </p:sp>
      <p:pic>
        <p:nvPicPr>
          <p:cNvPr id="6" name="Content Placeholder 5">
            <a:extLst>
              <a:ext uri="{FF2B5EF4-FFF2-40B4-BE49-F238E27FC236}">
                <a16:creationId xmlns:a16="http://schemas.microsoft.com/office/drawing/2014/main" id="{31E2352B-5EFA-4989-8488-C80C9084BB0B}"/>
              </a:ext>
            </a:extLst>
          </p:cNvPr>
          <p:cNvPicPr>
            <a:picLocks noGrp="1" noChangeAspect="1"/>
          </p:cNvPicPr>
          <p:nvPr>
            <p:ph type="pic" idx="4294967295"/>
          </p:nvPr>
        </p:nvPicPr>
        <p:blipFill>
          <a:blip r:embed="rId3"/>
          <a:srcRect l="749" r="749"/>
          <a:stretch>
            <a:fillRect/>
          </a:stretch>
        </p:blipFill>
        <p:spPr>
          <a:xfrm>
            <a:off x="6811200" y="1455425"/>
            <a:ext cx="5200800" cy="4106599"/>
          </a:xfrm>
        </p:spPr>
      </p:pic>
    </p:spTree>
    <p:extLst>
      <p:ext uri="{BB962C8B-B14F-4D97-AF65-F5344CB8AC3E}">
        <p14:creationId xmlns:p14="http://schemas.microsoft.com/office/powerpoint/2010/main" val="97005478"/>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Thank You</a:t>
            </a:r>
          </a:p>
        </p:txBody>
      </p:sp>
    </p:spTree>
    <p:extLst>
      <p:ext uri="{BB962C8B-B14F-4D97-AF65-F5344CB8AC3E}">
        <p14:creationId xmlns:p14="http://schemas.microsoft.com/office/powerpoint/2010/main" val="59010015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EC8F8-3C71-490E-A996-E57564434026}"/>
              </a:ext>
            </a:extLst>
          </p:cNvPr>
          <p:cNvSpPr>
            <a:spLocks noGrp="1"/>
          </p:cNvSpPr>
          <p:nvPr>
            <p:ph type="title"/>
          </p:nvPr>
        </p:nvSpPr>
        <p:spPr/>
        <p:txBody>
          <a:bodyPr/>
          <a:lstStyle/>
          <a:p>
            <a:r>
              <a:rPr lang="en-US" dirty="0"/>
              <a:t>Microsoft Products and Services - Premium</a:t>
            </a:r>
          </a:p>
        </p:txBody>
      </p:sp>
      <p:sp>
        <p:nvSpPr>
          <p:cNvPr id="3" name="Content Placeholder 2">
            <a:extLst>
              <a:ext uri="{FF2B5EF4-FFF2-40B4-BE49-F238E27FC236}">
                <a16:creationId xmlns:a16="http://schemas.microsoft.com/office/drawing/2014/main" id="{AD719D37-6FD8-4BA8-9F2F-5778B9471326}"/>
              </a:ext>
            </a:extLst>
          </p:cNvPr>
          <p:cNvSpPr>
            <a:spLocks noGrp="1"/>
          </p:cNvSpPr>
          <p:nvPr>
            <p:ph idx="1"/>
          </p:nvPr>
        </p:nvSpPr>
        <p:spPr>
          <a:xfrm>
            <a:off x="838200" y="1825624"/>
            <a:ext cx="10515600" cy="4460875"/>
          </a:xfrm>
        </p:spPr>
        <p:txBody>
          <a:bodyPr>
            <a:normAutofit fontScale="92500" lnSpcReduction="10000"/>
          </a:bodyPr>
          <a:lstStyle/>
          <a:p>
            <a:r>
              <a:rPr lang="en-US" dirty="0"/>
              <a:t>Application Insights</a:t>
            </a:r>
          </a:p>
          <a:p>
            <a:pPr lvl="1"/>
            <a:r>
              <a:rPr lang="en-US" dirty="0"/>
              <a:t>Application Monitoring; Availability plus performance and deep insights; on-</a:t>
            </a:r>
            <a:r>
              <a:rPr lang="en-US" dirty="0" err="1"/>
              <a:t>premisis</a:t>
            </a:r>
            <a:r>
              <a:rPr lang="en-US" dirty="0"/>
              <a:t> and in the cloud.</a:t>
            </a:r>
          </a:p>
          <a:p>
            <a:r>
              <a:rPr lang="en-US" dirty="0"/>
              <a:t>Log Analytics</a:t>
            </a:r>
          </a:p>
          <a:p>
            <a:pPr lvl="1"/>
            <a:r>
              <a:rPr lang="en-US" dirty="0"/>
              <a:t>Central Role in Azure Monitor: powerful query analytics on logs; complete picture IaaS and </a:t>
            </a:r>
            <a:r>
              <a:rPr lang="en-US" dirty="0" err="1"/>
              <a:t>PasS</a:t>
            </a:r>
            <a:endParaRPr lang="en-US" dirty="0"/>
          </a:p>
          <a:p>
            <a:r>
              <a:rPr lang="en-US" dirty="0"/>
              <a:t>Service Map</a:t>
            </a:r>
          </a:p>
          <a:p>
            <a:pPr lvl="1"/>
            <a:r>
              <a:rPr lang="en-US" dirty="0"/>
              <a:t>Analyze VMs – Integrates events, management solutions, log analytics</a:t>
            </a:r>
          </a:p>
          <a:p>
            <a:r>
              <a:rPr lang="en-US" dirty="0"/>
              <a:t>Network Watcher</a:t>
            </a:r>
          </a:p>
          <a:p>
            <a:pPr lvl="1"/>
            <a:r>
              <a:rPr lang="en-US" dirty="0"/>
              <a:t>Scenario based: Network Performance Monitoring; DNS Traffic Analysis, more</a:t>
            </a:r>
          </a:p>
          <a:p>
            <a:r>
              <a:rPr lang="en-US" dirty="0"/>
              <a:t>Management Solutions </a:t>
            </a:r>
          </a:p>
          <a:p>
            <a:pPr lvl="1"/>
            <a:r>
              <a:rPr lang="en-US" dirty="0"/>
              <a:t>Packaged set of logic to monitor different workloads; Microsoft and third party</a:t>
            </a:r>
          </a:p>
        </p:txBody>
      </p:sp>
    </p:spTree>
    <p:extLst>
      <p:ext uri="{BB962C8B-B14F-4D97-AF65-F5344CB8AC3E}">
        <p14:creationId xmlns:p14="http://schemas.microsoft.com/office/powerpoint/2010/main" val="1206031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Microsoft Product and Services - Shared</a:t>
            </a:r>
          </a:p>
        </p:txBody>
      </p:sp>
      <p:sp>
        <p:nvSpPr>
          <p:cNvPr id="3" name="Content Placeholder 2">
            <a:extLst>
              <a:ext uri="{FF2B5EF4-FFF2-40B4-BE49-F238E27FC236}">
                <a16:creationId xmlns:a16="http://schemas.microsoft.com/office/drawing/2014/main" id="{67BAAB47-E17B-4111-A24F-901686F59202}"/>
              </a:ext>
            </a:extLst>
          </p:cNvPr>
          <p:cNvSpPr>
            <a:spLocks noGrp="1"/>
          </p:cNvSpPr>
          <p:nvPr>
            <p:ph idx="1"/>
          </p:nvPr>
        </p:nvSpPr>
        <p:spPr/>
        <p:txBody>
          <a:bodyPr>
            <a:normAutofit lnSpcReduction="10000"/>
          </a:bodyPr>
          <a:lstStyle/>
          <a:p>
            <a:pPr marL="0" indent="0">
              <a:buNone/>
            </a:pPr>
            <a:r>
              <a:rPr lang="en-US" dirty="0"/>
              <a:t>Shared = Shared by multiple services</a:t>
            </a:r>
          </a:p>
          <a:p>
            <a:endParaRPr lang="en-US" dirty="0"/>
          </a:p>
          <a:p>
            <a:r>
              <a:rPr lang="en-US" dirty="0"/>
              <a:t>Azure Alerts </a:t>
            </a:r>
          </a:p>
          <a:p>
            <a:pPr lvl="1"/>
            <a:r>
              <a:rPr lang="en-US" dirty="0"/>
              <a:t>Proactive Notification; webhooks</a:t>
            </a:r>
          </a:p>
          <a:p>
            <a:r>
              <a:rPr lang="en-US" dirty="0"/>
              <a:t>Azure Dashboards</a:t>
            </a:r>
          </a:p>
          <a:p>
            <a:pPr lvl="1"/>
            <a:r>
              <a:rPr lang="en-US" dirty="0"/>
              <a:t>Visual representation of data</a:t>
            </a:r>
          </a:p>
          <a:p>
            <a:r>
              <a:rPr lang="en-US" dirty="0"/>
              <a:t>Metrics Explorer</a:t>
            </a:r>
          </a:p>
          <a:p>
            <a:pPr lvl="1"/>
            <a:r>
              <a:rPr lang="en-US" dirty="0"/>
              <a:t>Visualization of metrics; can send metrics to Log Analytics</a:t>
            </a:r>
          </a:p>
          <a:p>
            <a:r>
              <a:rPr lang="en-US" dirty="0"/>
              <a:t>Activity Logs</a:t>
            </a:r>
          </a:p>
          <a:p>
            <a:pPr lvl="1"/>
            <a:r>
              <a:rPr lang="en-US" dirty="0"/>
              <a:t>Provides (logs) data on services; including errors</a:t>
            </a:r>
          </a:p>
        </p:txBody>
      </p:sp>
    </p:spTree>
    <p:extLst>
      <p:ext uri="{BB962C8B-B14F-4D97-AF65-F5344CB8AC3E}">
        <p14:creationId xmlns:p14="http://schemas.microsoft.com/office/powerpoint/2010/main" val="3172472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visibility mean to you?</a:t>
            </a:r>
          </a:p>
        </p:txBody>
      </p:sp>
      <p:grpSp>
        <p:nvGrpSpPr>
          <p:cNvPr id="4" name="Group 3"/>
          <p:cNvGrpSpPr/>
          <p:nvPr/>
        </p:nvGrpSpPr>
        <p:grpSpPr>
          <a:xfrm>
            <a:off x="4024825" y="3617208"/>
            <a:ext cx="1277403" cy="3817073"/>
            <a:chOff x="6877823" y="2981768"/>
            <a:chExt cx="898581" cy="2685093"/>
          </a:xfrm>
          <a:solidFill>
            <a:schemeClr val="accent4">
              <a:lumMod val="75000"/>
            </a:schemeClr>
          </a:solidFill>
        </p:grpSpPr>
        <p:sp>
          <p:nvSpPr>
            <p:cNvPr id="5"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6877823" y="2981768"/>
              <a:ext cx="898581" cy="2685093"/>
              <a:chOff x="6125069" y="3378167"/>
              <a:chExt cx="401637" cy="1200151"/>
            </a:xfrm>
            <a:grpFill/>
          </p:grpSpPr>
          <p:sp>
            <p:nvSpPr>
              <p:cNvPr id="7"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9" name="Group 8"/>
              <p:cNvGrpSpPr/>
              <p:nvPr/>
            </p:nvGrpSpPr>
            <p:grpSpPr>
              <a:xfrm>
                <a:off x="6199681" y="3378167"/>
                <a:ext cx="327025" cy="1200151"/>
                <a:chOff x="6199681" y="3378167"/>
                <a:chExt cx="327025" cy="1200151"/>
              </a:xfrm>
              <a:grpFill/>
            </p:grpSpPr>
            <p:sp>
              <p:nvSpPr>
                <p:cNvPr id="10" name="Freeform 115"/>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 name="Freeform 118"/>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 name="Freeform 120"/>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2" name="Oval 170"/>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3" name="Oval 171"/>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grpSp>
        <p:nvGrpSpPr>
          <p:cNvPr id="34" name="Group 33"/>
          <p:cNvGrpSpPr/>
          <p:nvPr/>
        </p:nvGrpSpPr>
        <p:grpSpPr>
          <a:xfrm>
            <a:off x="3170226" y="3769092"/>
            <a:ext cx="1495768" cy="4027074"/>
            <a:chOff x="4763661" y="2954623"/>
            <a:chExt cx="1015788" cy="2734817"/>
          </a:xfrm>
          <a:solidFill>
            <a:schemeClr val="accent4">
              <a:lumMod val="75000"/>
            </a:schemeClr>
          </a:solidFill>
        </p:grpSpPr>
        <p:sp>
          <p:nvSpPr>
            <p:cNvPr id="35"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p:nvGrpSpPr>
          <p:grpSpPr>
            <a:xfrm>
              <a:off x="4763661" y="2954623"/>
              <a:ext cx="1015788" cy="2734817"/>
              <a:chOff x="5166219" y="3359117"/>
              <a:chExt cx="454025" cy="1222376"/>
            </a:xfrm>
            <a:grpFill/>
          </p:grpSpPr>
          <p:sp>
            <p:nvSpPr>
              <p:cNvPr id="37"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8"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9"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0"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1"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2"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3"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4"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5"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6"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7"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8"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9"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0"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1"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2"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3"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4"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5"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6"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7"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8"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9"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0"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1"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2"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sp>
        <p:nvSpPr>
          <p:cNvPr id="64" name="Freeform 111"/>
          <p:cNvSpPr>
            <a:spLocks/>
          </p:cNvSpPr>
          <p:nvPr/>
        </p:nvSpPr>
        <p:spPr bwMode="auto">
          <a:xfrm>
            <a:off x="8191396" y="3859890"/>
            <a:ext cx="1716959" cy="3885133"/>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5" name="Freeform 113"/>
          <p:cNvSpPr>
            <a:spLocks/>
          </p:cNvSpPr>
          <p:nvPr/>
        </p:nvSpPr>
        <p:spPr bwMode="auto">
          <a:xfrm>
            <a:off x="7239189" y="3530361"/>
            <a:ext cx="1305452" cy="390392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66" name="Group 65"/>
          <p:cNvGrpSpPr/>
          <p:nvPr/>
        </p:nvGrpSpPr>
        <p:grpSpPr>
          <a:xfrm>
            <a:off x="4562990" y="3133594"/>
            <a:ext cx="1646522" cy="4432949"/>
            <a:chOff x="4763661" y="2954623"/>
            <a:chExt cx="1015788" cy="2734817"/>
          </a:xfrm>
        </p:grpSpPr>
        <p:sp>
          <p:nvSpPr>
            <p:cNvPr id="67"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p:cNvGrpSpPr/>
            <p:nvPr/>
          </p:nvGrpSpPr>
          <p:grpSpPr>
            <a:xfrm>
              <a:off x="4763661" y="2954623"/>
              <a:ext cx="1015788" cy="2734817"/>
              <a:chOff x="5166219" y="3359117"/>
              <a:chExt cx="454025" cy="1222376"/>
            </a:xfrm>
          </p:grpSpPr>
          <p:sp>
            <p:nvSpPr>
              <p:cNvPr id="69"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0"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1"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2"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3"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4"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5"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6"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7"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8"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9"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0"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1"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2"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3"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4"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5"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6"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7"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8"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9"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0"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1"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2"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3"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4"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nvGrpSpPr>
          <p:cNvPr id="95" name="Group 94"/>
          <p:cNvGrpSpPr/>
          <p:nvPr/>
        </p:nvGrpSpPr>
        <p:grpSpPr>
          <a:xfrm>
            <a:off x="6267717" y="2945827"/>
            <a:ext cx="1652277" cy="4571118"/>
            <a:chOff x="5648819" y="3317842"/>
            <a:chExt cx="455612" cy="1260476"/>
          </a:xfrm>
        </p:grpSpPr>
        <p:sp>
          <p:nvSpPr>
            <p:cNvPr id="96" name="Freeform 110"/>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7" name="Freeform 96"/>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8" name="Freeform 97"/>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9" name="Freeform 98"/>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0" name="Freeform 99"/>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1" name="Freeform 100"/>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2" name="Freeform 101"/>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3" name="Freeform 102"/>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4" name="Freeform 103"/>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5" name="Freeform 104"/>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6" name="Freeform 105"/>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7" name="Freeform 106"/>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8" name="Freeform 107"/>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9" name="Freeform 108"/>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0" name="Freeform 109"/>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1" name="Freeform 110"/>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2" name="Freeform 111"/>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3" name="Freeform 112"/>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4" name="Freeform 113"/>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5" name="Freeform 114"/>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6" name="Freeform 115"/>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7" name="Freeform 116"/>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8" name="Freeform 117"/>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9" name="Freeform 118"/>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0" name="Freeform 119"/>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1" name="Freeform 120"/>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2" name="Freeform 121"/>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nvGrpSpPr>
          <p:cNvPr id="125" name="Group 124"/>
          <p:cNvGrpSpPr/>
          <p:nvPr/>
        </p:nvGrpSpPr>
        <p:grpSpPr>
          <a:xfrm>
            <a:off x="5546806" y="3065149"/>
            <a:ext cx="1506416" cy="4501397"/>
            <a:chOff x="6877823" y="2981768"/>
            <a:chExt cx="898581" cy="2685093"/>
          </a:xfrm>
        </p:grpSpPr>
        <p:sp>
          <p:nvSpPr>
            <p:cNvPr id="126"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7" name="Group 126"/>
            <p:cNvGrpSpPr/>
            <p:nvPr/>
          </p:nvGrpSpPr>
          <p:grpSpPr>
            <a:xfrm>
              <a:off x="6877823" y="2981768"/>
              <a:ext cx="898581" cy="2685093"/>
              <a:chOff x="6125069" y="3378167"/>
              <a:chExt cx="401637" cy="1200151"/>
            </a:xfrm>
          </p:grpSpPr>
          <p:sp>
            <p:nvSpPr>
              <p:cNvPr id="128"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9"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130" name="Group 129"/>
              <p:cNvGrpSpPr/>
              <p:nvPr/>
            </p:nvGrpSpPr>
            <p:grpSpPr>
              <a:xfrm>
                <a:off x="6199681" y="3378167"/>
                <a:ext cx="327025" cy="1200151"/>
                <a:chOff x="6199681" y="3378167"/>
                <a:chExt cx="327025" cy="1200151"/>
              </a:xfrm>
            </p:grpSpPr>
            <p:sp>
              <p:nvSpPr>
                <p:cNvPr id="131" name="Freeform 115"/>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3" name="Freeform 118"/>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5" name="Freeform 120"/>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2" name="Freeform 139"/>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B4009E"/>
                    </a:solidFill>
                  </a:endParaRPr>
                </a:p>
              </p:txBody>
            </p:sp>
            <p:sp>
              <p:nvSpPr>
                <p:cNvPr id="153" name="Oval 170"/>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4" name="Oval 171"/>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grpSp>
        <p:nvGrpSpPr>
          <p:cNvPr id="158" name="Group 157"/>
          <p:cNvGrpSpPr/>
          <p:nvPr/>
        </p:nvGrpSpPr>
        <p:grpSpPr>
          <a:xfrm>
            <a:off x="702002" y="3895442"/>
            <a:ext cx="2538196" cy="835027"/>
            <a:chOff x="8950455" y="380415"/>
            <a:chExt cx="2913486" cy="958491"/>
          </a:xfrm>
        </p:grpSpPr>
        <p:sp>
          <p:nvSpPr>
            <p:cNvPr id="11" name="Rectangle 10"/>
            <p:cNvSpPr/>
            <p:nvPr/>
          </p:nvSpPr>
          <p:spPr bwMode="auto">
            <a:xfrm>
              <a:off x="8950455" y="380415"/>
              <a:ext cx="2592394" cy="95849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Detect &amp; debug the errors in my apps</a:t>
              </a:r>
            </a:p>
          </p:txBody>
        </p:sp>
        <p:sp>
          <p:nvSpPr>
            <p:cNvPr id="155" name="Right Triangle 154"/>
            <p:cNvSpPr/>
            <p:nvPr/>
          </p:nvSpPr>
          <p:spPr bwMode="auto">
            <a:xfrm rot="10800000" flipH="1">
              <a:off x="11530113" y="914542"/>
              <a:ext cx="333828"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Group 158"/>
          <p:cNvGrpSpPr/>
          <p:nvPr/>
        </p:nvGrpSpPr>
        <p:grpSpPr>
          <a:xfrm>
            <a:off x="991886" y="2522790"/>
            <a:ext cx="2756538" cy="914222"/>
            <a:chOff x="8683483" y="289511"/>
            <a:chExt cx="3164113" cy="1049396"/>
          </a:xfrm>
        </p:grpSpPr>
        <p:sp>
          <p:nvSpPr>
            <p:cNvPr id="160" name="Rectangle 159"/>
            <p:cNvSpPr/>
            <p:nvPr/>
          </p:nvSpPr>
          <p:spPr bwMode="auto">
            <a:xfrm>
              <a:off x="8683483" y="289511"/>
              <a:ext cx="2859365"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Understand &amp; optimize performance of my app</a:t>
              </a:r>
            </a:p>
          </p:txBody>
        </p:sp>
        <p:sp>
          <p:nvSpPr>
            <p:cNvPr id="161" name="Right Triangle 160"/>
            <p:cNvSpPr/>
            <p:nvPr/>
          </p:nvSpPr>
          <p:spPr bwMode="auto">
            <a:xfrm rot="5400000" flipH="1">
              <a:off x="11513768" y="870809"/>
              <a:ext cx="333827"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3" name="Group 162"/>
          <p:cNvGrpSpPr/>
          <p:nvPr/>
        </p:nvGrpSpPr>
        <p:grpSpPr>
          <a:xfrm>
            <a:off x="3929082" y="1586630"/>
            <a:ext cx="2754431" cy="1205049"/>
            <a:chOff x="8381155" y="289511"/>
            <a:chExt cx="3161694" cy="1383224"/>
          </a:xfrm>
        </p:grpSpPr>
        <p:sp>
          <p:nvSpPr>
            <p:cNvPr id="164" name="Rectangle 163"/>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Diagnose problems across my app, VMs, networks, and PaaS services</a:t>
              </a:r>
            </a:p>
          </p:txBody>
        </p:sp>
        <p:sp>
          <p:nvSpPr>
            <p:cNvPr id="165" name="Right Triangle 164"/>
            <p:cNvSpPr/>
            <p:nvPr/>
          </p:nvSpPr>
          <p:spPr bwMode="auto">
            <a:xfrm rot="16200000" flipH="1">
              <a:off x="9036961"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6" name="Group 165"/>
          <p:cNvGrpSpPr/>
          <p:nvPr/>
        </p:nvGrpSpPr>
        <p:grpSpPr>
          <a:xfrm>
            <a:off x="7068427" y="1769698"/>
            <a:ext cx="2754431" cy="1205049"/>
            <a:chOff x="8381155" y="289511"/>
            <a:chExt cx="3161694" cy="1383224"/>
          </a:xfrm>
        </p:grpSpPr>
        <p:sp>
          <p:nvSpPr>
            <p:cNvPr id="167" name="Rectangle 166"/>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Show exec dashboards of application SLAs &amp; KPIs</a:t>
              </a:r>
            </a:p>
          </p:txBody>
        </p:sp>
        <p:sp>
          <p:nvSpPr>
            <p:cNvPr id="168" name="Right Triangle 167"/>
            <p:cNvSpPr/>
            <p:nvPr/>
          </p:nvSpPr>
          <p:spPr bwMode="auto">
            <a:xfrm rot="5400000">
              <a:off x="8765362"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9" name="Group 168"/>
          <p:cNvGrpSpPr/>
          <p:nvPr/>
        </p:nvGrpSpPr>
        <p:grpSpPr>
          <a:xfrm>
            <a:off x="8878202" y="2923398"/>
            <a:ext cx="2960767" cy="930733"/>
            <a:chOff x="8047327" y="270559"/>
            <a:chExt cx="3398538" cy="1068348"/>
          </a:xfrm>
        </p:grpSpPr>
        <p:sp>
          <p:nvSpPr>
            <p:cNvPr id="170" name="Rectangle 169"/>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Track usage, engagement &amp; retention of my app</a:t>
              </a:r>
            </a:p>
          </p:txBody>
        </p:sp>
        <p:sp>
          <p:nvSpPr>
            <p:cNvPr id="171" name="Right Triangle 170"/>
            <p:cNvSpPr/>
            <p:nvPr/>
          </p:nvSpPr>
          <p:spPr bwMode="auto">
            <a:xfrm rot="16200000">
              <a:off x="8047326" y="430071"/>
              <a:ext cx="333829"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489DA2F6-38D9-4C9B-98D0-03AE9A37A424}"/>
              </a:ext>
            </a:extLst>
          </p:cNvPr>
          <p:cNvGrpSpPr/>
          <p:nvPr/>
        </p:nvGrpSpPr>
        <p:grpSpPr>
          <a:xfrm>
            <a:off x="9716213" y="4423374"/>
            <a:ext cx="2167405" cy="797339"/>
            <a:chOff x="8062763" y="270559"/>
            <a:chExt cx="3383102" cy="1068348"/>
          </a:xfrm>
        </p:grpSpPr>
        <p:sp>
          <p:nvSpPr>
            <p:cNvPr id="173" name="Rectangle 172">
              <a:extLst>
                <a:ext uri="{FF2B5EF4-FFF2-40B4-BE49-F238E27FC236}">
                  <a16:creationId xmlns:a16="http://schemas.microsoft.com/office/drawing/2014/main" id="{998A5AE1-94BD-4A4C-9E7D-5A09E8D42B0D}"/>
                </a:ext>
              </a:extLst>
            </p:cNvPr>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418">
                <a:lnSpc>
                  <a:spcPct val="90000"/>
                </a:lnSpc>
                <a:spcAft>
                  <a:spcPts val="612"/>
                </a:spcAft>
                <a:buSzPct val="90000"/>
              </a:pPr>
              <a:r>
                <a:rPr lang="en-US" sz="1600">
                  <a:solidFill>
                    <a:srgbClr val="0078D7"/>
                  </a:solidFill>
                  <a:cs typeface="Segoe Pro"/>
                </a:rPr>
                <a:t>Is there is a security threat!!!!!</a:t>
              </a:r>
            </a:p>
          </p:txBody>
        </p:sp>
        <p:sp>
          <p:nvSpPr>
            <p:cNvPr id="174" name="Right Triangle 173">
              <a:extLst>
                <a:ext uri="{FF2B5EF4-FFF2-40B4-BE49-F238E27FC236}">
                  <a16:creationId xmlns:a16="http://schemas.microsoft.com/office/drawing/2014/main" id="{8D4342CA-5334-4828-9A2A-40DD92D5B2C4}"/>
                </a:ext>
              </a:extLst>
            </p:cNvPr>
            <p:cNvSpPr/>
            <p:nvPr/>
          </p:nvSpPr>
          <p:spPr bwMode="auto">
            <a:xfrm rot="10987962">
              <a:off x="8062763" y="460602"/>
              <a:ext cx="333829"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30" name="Picture 6" descr="Image result for mustache">
            <a:extLst>
              <a:ext uri="{FF2B5EF4-FFF2-40B4-BE49-F238E27FC236}">
                <a16:creationId xmlns:a16="http://schemas.microsoft.com/office/drawing/2014/main" id="{E76CB2D7-3F82-4137-A331-F1048B05C319}"/>
              </a:ext>
            </a:extLst>
          </p:cNvPr>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674515" y="3951338"/>
            <a:ext cx="739809" cy="739809"/>
          </a:xfrm>
          <a:prstGeom prst="rect">
            <a:avLst/>
          </a:prstGeom>
          <a:solidFill>
            <a:schemeClr val="accent1">
              <a:alpha val="0"/>
            </a:schemeClr>
          </a:solidFill>
        </p:spPr>
      </p:pic>
    </p:spTree>
    <p:extLst>
      <p:ext uri="{BB962C8B-B14F-4D97-AF65-F5344CB8AC3E}">
        <p14:creationId xmlns:p14="http://schemas.microsoft.com/office/powerpoint/2010/main" val="1521297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750"/>
                                        <p:tgtEl>
                                          <p:spTgt spid="15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fade">
                                      <p:cBhvr>
                                        <p:cTn id="11" dur="750"/>
                                        <p:tgtEl>
                                          <p:spTgt spid="1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750"/>
                                        <p:tgtEl>
                                          <p:spTgt spid="16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750"/>
                                        <p:tgtEl>
                                          <p:spTgt spid="16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750"/>
                                        <p:tgtEl>
                                          <p:spTgt spid="169"/>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850"/>
                                        <p:tgtEl>
                                          <p:spTgt spid="17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85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8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2EFEB-B3B7-42C3-8FC6-93518FCD308B}"/>
              </a:ext>
            </a:extLst>
          </p:cNvPr>
          <p:cNvSpPr>
            <a:spLocks noGrp="1"/>
          </p:cNvSpPr>
          <p:nvPr>
            <p:ph type="title"/>
          </p:nvPr>
        </p:nvSpPr>
        <p:spPr/>
        <p:txBody>
          <a:bodyPr/>
          <a:lstStyle/>
          <a:p>
            <a:r>
              <a:rPr lang="en-US" dirty="0"/>
              <a:t>Azure Application Insights</a:t>
            </a:r>
          </a:p>
        </p:txBody>
      </p:sp>
      <p:pic>
        <p:nvPicPr>
          <p:cNvPr id="4" name="Picture 3">
            <a:extLst>
              <a:ext uri="{FF2B5EF4-FFF2-40B4-BE49-F238E27FC236}">
                <a16:creationId xmlns:a16="http://schemas.microsoft.com/office/drawing/2014/main" id="{77C75600-085C-43D0-8057-E3B72A17DBF9}"/>
              </a:ext>
            </a:extLst>
          </p:cNvPr>
          <p:cNvPicPr>
            <a:picLocks noChangeAspect="1"/>
          </p:cNvPicPr>
          <p:nvPr/>
        </p:nvPicPr>
        <p:blipFill rotWithShape="1">
          <a:blip r:embed="rId3"/>
          <a:srcRect r="1836"/>
          <a:stretch/>
        </p:blipFill>
        <p:spPr>
          <a:xfrm>
            <a:off x="1663710" y="1613907"/>
            <a:ext cx="8866900" cy="4504790"/>
          </a:xfrm>
          <a:prstGeom prst="rect">
            <a:avLst/>
          </a:prstGeom>
          <a:ln>
            <a:noFill/>
          </a:ln>
          <a:effectLst>
            <a:outerShdw blurRad="190500" algn="tl" rotWithShape="0">
              <a:srgbClr val="000000">
                <a:alpha val="70000"/>
              </a:srgbClr>
            </a:outerShdw>
          </a:effectLst>
        </p:spPr>
      </p:pic>
      <p:graphicFrame>
        <p:nvGraphicFramePr>
          <p:cNvPr id="5" name="Diagram 4">
            <a:extLst>
              <a:ext uri="{FF2B5EF4-FFF2-40B4-BE49-F238E27FC236}">
                <a16:creationId xmlns:a16="http://schemas.microsoft.com/office/drawing/2014/main" id="{0620D21C-44CA-433D-BDB6-9CCD62BD7472}"/>
              </a:ext>
            </a:extLst>
          </p:cNvPr>
          <p:cNvGraphicFramePr/>
          <p:nvPr>
            <p:extLst>
              <p:ext uri="{D42A27DB-BD31-4B8C-83A1-F6EECF244321}">
                <p14:modId xmlns:p14="http://schemas.microsoft.com/office/powerpoint/2010/main" val="695746690"/>
              </p:ext>
            </p:extLst>
          </p:nvPr>
        </p:nvGraphicFramePr>
        <p:xfrm>
          <a:off x="87549" y="1482804"/>
          <a:ext cx="1507787" cy="47669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372992D3-581E-40D4-8864-5279AFF0581F}"/>
              </a:ext>
            </a:extLst>
          </p:cNvPr>
          <p:cNvGraphicFramePr/>
          <p:nvPr>
            <p:extLst>
              <p:ext uri="{D42A27DB-BD31-4B8C-83A1-F6EECF244321}">
                <p14:modId xmlns:p14="http://schemas.microsoft.com/office/powerpoint/2010/main" val="3369766553"/>
              </p:ext>
            </p:extLst>
          </p:nvPr>
        </p:nvGraphicFramePr>
        <p:xfrm>
          <a:off x="10598984" y="1482805"/>
          <a:ext cx="1521680" cy="47669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03016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erver and Cloud 2013">
  <a:themeElements>
    <a:clrScheme name="Custom 11">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6.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7.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9709</TotalTime>
  <Words>7365</Words>
  <Application>Microsoft Office PowerPoint</Application>
  <PresentationFormat>Widescreen</PresentationFormat>
  <Paragraphs>916</Paragraphs>
  <Slides>59</Slides>
  <Notes>59</Notes>
  <HiddenSlides>3</HiddenSlides>
  <MMClips>0</MMClips>
  <ScaleCrop>false</ScaleCrop>
  <HeadingPairs>
    <vt:vector size="6" baseType="variant">
      <vt:variant>
        <vt:lpstr>Fonts Used</vt:lpstr>
      </vt:variant>
      <vt:variant>
        <vt:i4>19</vt:i4>
      </vt:variant>
      <vt:variant>
        <vt:lpstr>Theme</vt:lpstr>
      </vt:variant>
      <vt:variant>
        <vt:i4>7</vt:i4>
      </vt:variant>
      <vt:variant>
        <vt:lpstr>Slide Titles</vt:lpstr>
      </vt:variant>
      <vt:variant>
        <vt:i4>59</vt:i4>
      </vt:variant>
    </vt:vector>
  </HeadingPairs>
  <TitlesOfParts>
    <vt:vector size="85" baseType="lpstr">
      <vt:lpstr>ＭＳ Ｐゴシック</vt:lpstr>
      <vt:lpstr>Arial</vt:lpstr>
      <vt:lpstr>Arial Black</vt:lpstr>
      <vt:lpstr>Calibri</vt:lpstr>
      <vt:lpstr>Calibri Light</vt:lpstr>
      <vt:lpstr>Consolas</vt:lpstr>
      <vt:lpstr>Courier New</vt:lpstr>
      <vt:lpstr>Gill Sans</vt:lpstr>
      <vt:lpstr>Mangal</vt:lpstr>
      <vt:lpstr>Segoe Pro</vt:lpstr>
      <vt:lpstr>Segoe Semibold</vt:lpstr>
      <vt:lpstr>Segoe UI</vt:lpstr>
      <vt:lpstr>Segoe UI (Body)</vt:lpstr>
      <vt:lpstr>Segoe UI Bold</vt:lpstr>
      <vt:lpstr>Segoe UI Light</vt:lpstr>
      <vt:lpstr>Segoe UI Semibold</vt:lpstr>
      <vt:lpstr>Segoe UI Semilight</vt:lpstr>
      <vt:lpstr>Segoe UI Symbol</vt:lpstr>
      <vt:lpstr>Wingdings</vt:lpstr>
      <vt:lpstr>Office Theme</vt:lpstr>
      <vt:lpstr>1_Office Theme</vt:lpstr>
      <vt:lpstr>2_Office Theme</vt:lpstr>
      <vt:lpstr>1_Server and Cloud 2013</vt:lpstr>
      <vt:lpstr>2_COLOR TEMPLATE</vt:lpstr>
      <vt:lpstr>5-50111_Build 2017_LIGHT GRAY TEMPLATE</vt:lpstr>
      <vt:lpstr>Connect_2016_Template_Light</vt:lpstr>
      <vt:lpstr>Design for Operations (10-15%)</vt:lpstr>
      <vt:lpstr>PowerPoint Presentation</vt:lpstr>
      <vt:lpstr>Azure is a cloud partnership</vt:lpstr>
      <vt:lpstr>Monitoring and Alerting</vt:lpstr>
      <vt:lpstr>Microsoft Products and Services - Basic</vt:lpstr>
      <vt:lpstr>Microsoft Products and Services - Premium</vt:lpstr>
      <vt:lpstr>Microsoft Product and Services - Shared</vt:lpstr>
      <vt:lpstr>What does visibility mean to you?</vt:lpstr>
      <vt:lpstr>Azure Application Insights</vt:lpstr>
      <vt:lpstr>Application Insights Ecosystem</vt:lpstr>
      <vt:lpstr>Design a platform monitoring and alerting strategy</vt:lpstr>
      <vt:lpstr>Full set of cloud management capabilities</vt:lpstr>
      <vt:lpstr>PowerPoint Presentation</vt:lpstr>
      <vt:lpstr>PowerPoint Presentation</vt:lpstr>
      <vt:lpstr>Design an operations automation strategy</vt:lpstr>
      <vt:lpstr>Azure Automation</vt:lpstr>
      <vt:lpstr>Which to use?   All can be used with Windows &amp; Linux</vt:lpstr>
      <vt:lpstr>Chef &amp; Puppet</vt:lpstr>
      <vt:lpstr>Azure Event Grid</vt:lpstr>
      <vt:lpstr>Manage all events in one place</vt:lpstr>
      <vt:lpstr>Scenarios</vt:lpstr>
      <vt:lpstr>Azure Logic Apps</vt:lpstr>
      <vt:lpstr>Azure Autoscale</vt:lpstr>
      <vt:lpstr>Appendix</vt:lpstr>
      <vt:lpstr>Application Insights</vt:lpstr>
      <vt:lpstr>Application Map (Insights)</vt:lpstr>
      <vt:lpstr>Application Map (Insights)</vt:lpstr>
      <vt:lpstr>OMS Services</vt:lpstr>
      <vt:lpstr>OMS Services – Log Analytics</vt:lpstr>
      <vt:lpstr>OMS Services – Process Automation</vt:lpstr>
      <vt:lpstr>OMS Services – Security And Compliance</vt:lpstr>
      <vt:lpstr>Azure Monitoring</vt:lpstr>
      <vt:lpstr>Availability Sets</vt:lpstr>
      <vt:lpstr>Fault Domains &amp; Update Domains</vt:lpstr>
      <vt:lpstr>PowerPoint Presentation</vt:lpstr>
      <vt:lpstr>PowerPoint Presentation</vt:lpstr>
      <vt:lpstr>PowerPoint Presentation</vt:lpstr>
      <vt:lpstr>Azure Site Recovery support matrix *</vt:lpstr>
      <vt:lpstr>Azure BC/DR Capabilities &amp; Use Cases</vt:lpstr>
      <vt:lpstr>Disaster Recovery Capabilities &amp; Use Cases</vt:lpstr>
      <vt:lpstr>PowerPoint Presentation</vt:lpstr>
      <vt:lpstr>PowerPoint Presentation</vt:lpstr>
      <vt:lpstr>PowerPoint Presentation</vt:lpstr>
      <vt:lpstr>Azure Backup Key Workloads</vt:lpstr>
      <vt:lpstr>How It Works: Azure Backup Server </vt:lpstr>
      <vt:lpstr>PowerPoint Presentation</vt:lpstr>
      <vt:lpstr>Backup Schedule &amp; Retention Policy</vt:lpstr>
      <vt:lpstr>Cancelling Schedule and Removing Backups</vt:lpstr>
      <vt:lpstr>Microsoft Azure Backup Server v2</vt:lpstr>
      <vt:lpstr>Documentation / More Info…</vt:lpstr>
      <vt:lpstr>Supported workloads</vt:lpstr>
      <vt:lpstr>6.5 Describe the use cases for Azure Automation configuration </vt:lpstr>
      <vt:lpstr>PowerPoint Presentation</vt:lpstr>
      <vt:lpstr>PowerShell for automation</vt:lpstr>
      <vt:lpstr>Desired State Configuration (DSC)</vt:lpstr>
      <vt:lpstr>Create a standalone Azure Automation account</vt:lpstr>
      <vt:lpstr>Azure Automation Use Cases</vt:lpstr>
      <vt:lpstr>Hybrid Azure Automation - DSC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Dan Stolts</cp:lastModifiedBy>
  <cp:revision>255</cp:revision>
  <dcterms:created xsi:type="dcterms:W3CDTF">2015-09-15T13:10:44Z</dcterms:created>
  <dcterms:modified xsi:type="dcterms:W3CDTF">2018-02-15T21:44:29Z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2017-09-20T13:59:46.6812851-07:00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